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9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4CAD2"/>
          </a:solidFill>
        </a:fill>
      </a:tcStyle>
    </a:wholeTbl>
    <a:band2H>
      <a:tcTxStyle/>
      <a:tcStyle>
        <a:tcBdr/>
        <a:fill>
          <a:solidFill>
            <a:srgbClr val="F2E6EA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5D1CD"/>
          </a:solidFill>
        </a:fill>
      </a:tcStyle>
    </a:wholeTbl>
    <a:band2H>
      <a:tcTxStyle/>
      <a:tcStyle>
        <a:tcBdr/>
        <a:fill>
          <a:solidFill>
            <a:srgbClr val="FAE9E7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DEE"/>
          </a:solidFill>
        </a:fill>
      </a:tcStyle>
    </a:wholeTbl>
    <a:band2H>
      <a:tcTxStyle/>
      <a:tcStyle>
        <a:tcBdr/>
        <a:fill>
          <a:solidFill>
            <a:srgbClr val="F7E8F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5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0" name="Shape 3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6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12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777380"/>
            <a:ext cx="8825660" cy="86142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cap="all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Rectangle 1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7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5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6" name="Oval 18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7" name="Oval 19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8" name="Oval 20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79" name="Oval 21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0" name="Rectangle 10"/>
            <p:cNvSpPr/>
            <p:nvPr/>
          </p:nvSpPr>
          <p:spPr>
            <a:xfrm>
              <a:off x="5713412" y="402164"/>
              <a:ext cx="6055253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1" name="Freeform 5"/>
            <p:cNvSpPr/>
            <p:nvPr/>
          </p:nvSpPr>
          <p:spPr>
            <a:xfrm rot="15922489">
              <a:off x="3140486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2" name="Freeform 5"/>
            <p:cNvSpPr/>
            <p:nvPr/>
          </p:nvSpPr>
          <p:spPr>
            <a:xfrm rot="16200000">
              <a:off x="2229376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8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85" name="Title Text"/>
          <p:cNvSpPr txBox="1"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1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781145" y="1447800"/>
            <a:ext cx="5190068" cy="4572000"/>
          </a:xfrm>
          <a:prstGeom prst="rect">
            <a:avLst/>
          </a:prstGeom>
        </p:spPr>
        <p:txBody>
          <a:bodyPr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8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4" y="3129279"/>
            <a:ext cx="2793159" cy="2895600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188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8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96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7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8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99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0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1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2" name="Rectangle 10"/>
            <p:cNvSpPr/>
            <p:nvPr/>
          </p:nvSpPr>
          <p:spPr>
            <a:xfrm>
              <a:off x="6172200" y="402164"/>
              <a:ext cx="55964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3" name="Freeform 5"/>
            <p:cNvSpPr/>
            <p:nvPr/>
          </p:nvSpPr>
          <p:spPr>
            <a:xfrm rot="15922489">
              <a:off x="4203595" y="1826076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4" name="Freeform 5"/>
            <p:cNvSpPr/>
            <p:nvPr/>
          </p:nvSpPr>
          <p:spPr>
            <a:xfrm rot="16200000">
              <a:off x="3295431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0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07" name="Title Text"/>
          <p:cNvSpPr txBox="1">
            <a:spLocks noGrp="1"/>
          </p:cNvSpPr>
          <p:nvPr>
            <p:ph type="title"/>
          </p:nvPr>
        </p:nvSpPr>
        <p:spPr>
          <a:xfrm>
            <a:off x="1154954" y="1693333"/>
            <a:ext cx="3865135" cy="173566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208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6547870" y="1143000"/>
            <a:ext cx="3227194" cy="4572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3657600"/>
            <a:ext cx="3859213" cy="137160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400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0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18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19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0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1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2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3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4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5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26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28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grpSp>
        <p:nvGrpSpPr>
          <p:cNvPr id="238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29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0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1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2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3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4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5" name="Freeform 5"/>
            <p:cNvSpPr/>
            <p:nvPr/>
          </p:nvSpPr>
          <p:spPr>
            <a:xfrm rot="10371525">
              <a:off x="263766" y="4438251"/>
              <a:ext cx="3299408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6" name="Freeform 5"/>
            <p:cNvSpPr/>
            <p:nvPr/>
          </p:nvSpPr>
          <p:spPr>
            <a:xfrm rot="10800000">
              <a:off x="459506" y="321129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3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xfrm>
            <a:off x="1154954" y="4969926"/>
            <a:ext cx="8825659" cy="566739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24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1154954" y="685800"/>
            <a:ext cx="8825659" cy="3429000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5536665"/>
            <a:ext cx="8825659" cy="493713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2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2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2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2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200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2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roup 6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50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1" name="Oval 13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2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3" name="Oval 15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Oval 17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5" name="Oval 18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6" name="Freeform 5"/>
            <p:cNvSpPr/>
            <p:nvPr/>
          </p:nvSpPr>
          <p:spPr>
            <a:xfrm rot="21010067">
              <a:off x="8490951" y="2714874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7" name="Freeform 5"/>
            <p:cNvSpPr/>
            <p:nvPr/>
          </p:nvSpPr>
          <p:spPr>
            <a:xfrm>
              <a:off x="455612" y="2801318"/>
              <a:ext cx="11277601" cy="3602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97"/>
                  </a:lnTo>
                  <a:lnTo>
                    <a:pt x="21600" y="21600"/>
                  </a:lnTo>
                  <a:lnTo>
                    <a:pt x="21600" y="11"/>
                  </a:lnTo>
                  <a:lnTo>
                    <a:pt x="21110" y="247"/>
                  </a:lnTo>
                  <a:lnTo>
                    <a:pt x="20622" y="476"/>
                  </a:lnTo>
                  <a:lnTo>
                    <a:pt x="20131" y="696"/>
                  </a:lnTo>
                  <a:lnTo>
                    <a:pt x="19639" y="886"/>
                  </a:lnTo>
                  <a:lnTo>
                    <a:pt x="19148" y="1076"/>
                  </a:lnTo>
                  <a:lnTo>
                    <a:pt x="18656" y="1256"/>
                  </a:lnTo>
                  <a:lnTo>
                    <a:pt x="18170" y="1408"/>
                  </a:lnTo>
                  <a:lnTo>
                    <a:pt x="17677" y="1552"/>
                  </a:lnTo>
                  <a:lnTo>
                    <a:pt x="17187" y="1685"/>
                  </a:lnTo>
                  <a:lnTo>
                    <a:pt x="16705" y="1800"/>
                  </a:lnTo>
                  <a:lnTo>
                    <a:pt x="16217" y="1914"/>
                  </a:lnTo>
                  <a:lnTo>
                    <a:pt x="15736" y="2009"/>
                  </a:lnTo>
                  <a:lnTo>
                    <a:pt x="15254" y="2085"/>
                  </a:lnTo>
                  <a:lnTo>
                    <a:pt x="14774" y="2161"/>
                  </a:lnTo>
                  <a:lnTo>
                    <a:pt x="14299" y="2226"/>
                  </a:lnTo>
                  <a:lnTo>
                    <a:pt x="13828" y="2275"/>
                  </a:lnTo>
                  <a:lnTo>
                    <a:pt x="13357" y="2313"/>
                  </a:lnTo>
                  <a:lnTo>
                    <a:pt x="12891" y="2351"/>
                  </a:lnTo>
                  <a:lnTo>
                    <a:pt x="11971" y="2389"/>
                  </a:lnTo>
                  <a:lnTo>
                    <a:pt x="11517" y="2398"/>
                  </a:lnTo>
                  <a:lnTo>
                    <a:pt x="11068" y="2389"/>
                  </a:lnTo>
                  <a:lnTo>
                    <a:pt x="10623" y="2389"/>
                  </a:lnTo>
                  <a:lnTo>
                    <a:pt x="10182" y="2370"/>
                  </a:lnTo>
                  <a:lnTo>
                    <a:pt x="9750" y="2340"/>
                  </a:lnTo>
                  <a:lnTo>
                    <a:pt x="9323" y="2313"/>
                  </a:lnTo>
                  <a:lnTo>
                    <a:pt x="8904" y="2283"/>
                  </a:lnTo>
                  <a:lnTo>
                    <a:pt x="8487" y="2237"/>
                  </a:lnTo>
                  <a:lnTo>
                    <a:pt x="8076" y="2188"/>
                  </a:lnTo>
                  <a:lnTo>
                    <a:pt x="7674" y="2142"/>
                  </a:lnTo>
                  <a:lnTo>
                    <a:pt x="6890" y="2017"/>
                  </a:lnTo>
                  <a:lnTo>
                    <a:pt x="6139" y="1884"/>
                  </a:lnTo>
                  <a:lnTo>
                    <a:pt x="5417" y="1742"/>
                  </a:lnTo>
                  <a:lnTo>
                    <a:pt x="4735" y="1590"/>
                  </a:lnTo>
                  <a:lnTo>
                    <a:pt x="4082" y="1427"/>
                  </a:lnTo>
                  <a:lnTo>
                    <a:pt x="3478" y="1256"/>
                  </a:lnTo>
                  <a:lnTo>
                    <a:pt x="2910" y="1085"/>
                  </a:lnTo>
                  <a:lnTo>
                    <a:pt x="2387" y="913"/>
                  </a:lnTo>
                  <a:lnTo>
                    <a:pt x="1907" y="753"/>
                  </a:lnTo>
                  <a:lnTo>
                    <a:pt x="1482" y="601"/>
                  </a:lnTo>
                  <a:lnTo>
                    <a:pt x="1097" y="457"/>
                  </a:lnTo>
                  <a:lnTo>
                    <a:pt x="773" y="334"/>
                  </a:lnTo>
                  <a:lnTo>
                    <a:pt x="501" y="220"/>
                  </a:lnTo>
                  <a:lnTo>
                    <a:pt x="127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58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60" name="Title Text"/>
          <p:cNvSpPr txBox="1">
            <a:spLocks noGrp="1"/>
          </p:cNvSpPr>
          <p:nvPr>
            <p:ph type="title"/>
          </p:nvPr>
        </p:nvSpPr>
        <p:spPr>
          <a:xfrm>
            <a:off x="1148797" y="1063416"/>
            <a:ext cx="8831817" cy="137298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61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</a:lvl1pPr>
            <a:lvl2pPr marL="0" indent="457200">
              <a:buClrTx/>
              <a:buSzTx/>
              <a:buNone/>
            </a:lvl2pPr>
            <a:lvl3pPr marL="0" indent="914400">
              <a:buClrTx/>
              <a:buSzTx/>
              <a:buNone/>
            </a:lvl3pPr>
            <a:lvl4pPr marL="0" indent="1371600">
              <a:buClrTx/>
              <a:buSzTx/>
              <a:buNone/>
            </a:lvl4pPr>
            <a:lvl5pPr marL="0" indent="1828800">
              <a:buClrTx/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2" name="Rectangle 1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roup 2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70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1" name="Oval 19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2" name="Oval 21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3" name="Oval 22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4" name="Oval 23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5" name="Oval 24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6" name="Freeform 5"/>
            <p:cNvSpPr/>
            <p:nvPr/>
          </p:nvSpPr>
          <p:spPr>
            <a:xfrm rot="21010067">
              <a:off x="8490951" y="41851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7" name="Freeform 5"/>
            <p:cNvSpPr/>
            <p:nvPr/>
          </p:nvSpPr>
          <p:spPr>
            <a:xfrm>
              <a:off x="455612" y="4241801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8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80" name="TextBox 15"/>
          <p:cNvSpPr txBox="1"/>
          <p:nvPr/>
        </p:nvSpPr>
        <p:spPr>
          <a:xfrm>
            <a:off x="927285" y="607335"/>
            <a:ext cx="710473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“</a:t>
            </a:r>
          </a:p>
        </p:txBody>
      </p:sp>
      <p:sp>
        <p:nvSpPr>
          <p:cNvPr id="281" name="TextBox 12"/>
          <p:cNvSpPr txBox="1"/>
          <p:nvPr/>
        </p:nvSpPr>
        <p:spPr>
          <a:xfrm>
            <a:off x="9930177" y="2613786"/>
            <a:ext cx="561324" cy="1448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r">
              <a:defRPr sz="9600">
                <a:solidFill>
                  <a:srgbClr val="EF53A5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”</a:t>
            </a:r>
          </a:p>
        </p:txBody>
      </p:sp>
      <p:sp>
        <p:nvSpPr>
          <p:cNvPr id="282" name="Title Text"/>
          <p:cNvSpPr txBox="1">
            <a:spLocks noGrp="1"/>
          </p:cNvSpPr>
          <p:nvPr>
            <p:ph type="title"/>
          </p:nvPr>
        </p:nvSpPr>
        <p:spPr>
          <a:xfrm>
            <a:off x="1581877" y="982134"/>
            <a:ext cx="8453907" cy="269663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2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45944" y="3678766"/>
            <a:ext cx="7731220" cy="342175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1400" cap="small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4" y="5029198"/>
            <a:ext cx="9244897" cy="997858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285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2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roup 8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93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4" name="Oval 14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5" name="Oval 15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6" name="Oval 16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7" name="Oval 17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8" name="Oval 18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9" name="Freeform 5"/>
            <p:cNvSpPr/>
            <p:nvPr/>
          </p:nvSpPr>
          <p:spPr>
            <a:xfrm rot="21010067">
              <a:off x="8490951" y="4193583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0" name="Freeform 5"/>
            <p:cNvSpPr/>
            <p:nvPr/>
          </p:nvSpPr>
          <p:spPr>
            <a:xfrm>
              <a:off x="455612" y="4241801"/>
              <a:ext cx="11277601" cy="2337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6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1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3" name="Title Text"/>
          <p:cNvSpPr txBox="1">
            <a:spLocks noGrp="1"/>
          </p:cNvSpPr>
          <p:nvPr>
            <p:ph type="title"/>
          </p:nvPr>
        </p:nvSpPr>
        <p:spPr>
          <a:xfrm>
            <a:off x="1154954" y="2370666"/>
            <a:ext cx="8825660" cy="182251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0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5024966"/>
            <a:ext cx="8825659" cy="860401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0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0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0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0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000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5" name="Rectangle 13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313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4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5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6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7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8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9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0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1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23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24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2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1"/>
            <a:ext cx="314187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26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1154952" y="3179764"/>
            <a:ext cx="314188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27" name="Text Placeholder 4"/>
          <p:cNvSpPr>
            <a:spLocks noGrp="1"/>
          </p:cNvSpPr>
          <p:nvPr>
            <p:ph type="body" sz="quarter" idx="22"/>
          </p:nvPr>
        </p:nvSpPr>
        <p:spPr>
          <a:xfrm>
            <a:off x="4512721" y="2603500"/>
            <a:ext cx="314701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328" name="Text Placeholder 3"/>
          <p:cNvSpPr>
            <a:spLocks noGrp="1"/>
          </p:cNvSpPr>
          <p:nvPr>
            <p:ph type="body" sz="quarter" idx="23"/>
          </p:nvPr>
        </p:nvSpPr>
        <p:spPr>
          <a:xfrm>
            <a:off x="4512721" y="3179763"/>
            <a:ext cx="3147010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29" name="Text Placeholder 4"/>
          <p:cNvSpPr>
            <a:spLocks noGrp="1"/>
          </p:cNvSpPr>
          <p:nvPr>
            <p:ph type="body" sz="quarter" idx="24"/>
          </p:nvPr>
        </p:nvSpPr>
        <p:spPr>
          <a:xfrm>
            <a:off x="7888134" y="2603500"/>
            <a:ext cx="3145731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330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7888329" y="3179761"/>
            <a:ext cx="3145537" cy="2847294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31" name="Straight Connector 16"/>
          <p:cNvSpPr/>
          <p:nvPr/>
        </p:nvSpPr>
        <p:spPr>
          <a:xfrm flipH="1">
            <a:off x="4403971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2" name="Straight Connector 17"/>
          <p:cNvSpPr/>
          <p:nvPr/>
        </p:nvSpPr>
        <p:spPr>
          <a:xfrm>
            <a:off x="7772400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340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1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2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3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4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6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8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0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51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825659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5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4532843"/>
            <a:ext cx="3050439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334552" y="2603500"/>
            <a:ext cx="2691244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4" name="Text Placeholder 3"/>
          <p:cNvSpPr>
            <a:spLocks noGrp="1"/>
          </p:cNvSpPr>
          <p:nvPr>
            <p:ph type="body" sz="quarter" idx="22"/>
          </p:nvPr>
        </p:nvSpPr>
        <p:spPr>
          <a:xfrm>
            <a:off x="1154954" y="5109105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55" name="Text Placeholder 4"/>
          <p:cNvSpPr>
            <a:spLocks noGrp="1"/>
          </p:cNvSpPr>
          <p:nvPr>
            <p:ph type="body" sz="quarter" idx="23"/>
          </p:nvPr>
        </p:nvSpPr>
        <p:spPr>
          <a:xfrm>
            <a:off x="4568864" y="4532843"/>
            <a:ext cx="3050439" cy="576264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356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4748462" y="2603500"/>
            <a:ext cx="2691244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57" name="Text Placeholder 3"/>
          <p:cNvSpPr>
            <a:spLocks noGrp="1"/>
          </p:cNvSpPr>
          <p:nvPr>
            <p:ph type="body" sz="quarter" idx="25"/>
          </p:nvPr>
        </p:nvSpPr>
        <p:spPr>
          <a:xfrm>
            <a:off x="4570171" y="5109104"/>
            <a:ext cx="3050439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58" name="Text Placeholder 4"/>
          <p:cNvSpPr>
            <a:spLocks noGrp="1"/>
          </p:cNvSpPr>
          <p:nvPr>
            <p:ph type="body" sz="quarter" idx="26"/>
          </p:nvPr>
        </p:nvSpPr>
        <p:spPr>
          <a:xfrm>
            <a:off x="7982774" y="4532845"/>
            <a:ext cx="3051096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rgbClr val="EF53A5"/>
                </a:solidFill>
              </a:defRPr>
            </a:pPr>
            <a:endParaRPr/>
          </a:p>
        </p:txBody>
      </p:sp>
      <p:sp>
        <p:nvSpPr>
          <p:cNvPr id="359" name="Picture Placeholder 2"/>
          <p:cNvSpPr>
            <a:spLocks noGrp="1"/>
          </p:cNvSpPr>
          <p:nvPr>
            <p:ph type="pic" sz="quarter" idx="27"/>
          </p:nvPr>
        </p:nvSpPr>
        <p:spPr>
          <a:xfrm>
            <a:off x="8163031" y="2603500"/>
            <a:ext cx="2691243" cy="1591511"/>
          </a:xfrm>
          <a:prstGeom prst="rect">
            <a:avLst/>
          </a:prstGeom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60" name="Text Placeholder 3"/>
          <p:cNvSpPr>
            <a:spLocks noGrp="1"/>
          </p:cNvSpPr>
          <p:nvPr>
            <p:ph type="body" sz="quarter" idx="28"/>
          </p:nvPr>
        </p:nvSpPr>
        <p:spPr>
          <a:xfrm>
            <a:off x="7982774" y="5109104"/>
            <a:ext cx="3051097" cy="917953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 sz="1400"/>
            </a:pPr>
            <a:endParaRPr/>
          </a:p>
        </p:txBody>
      </p:sp>
      <p:sp>
        <p:nvSpPr>
          <p:cNvPr id="361" name="Straight Connector 42"/>
          <p:cNvSpPr/>
          <p:nvPr/>
        </p:nvSpPr>
        <p:spPr>
          <a:xfrm flipH="1">
            <a:off x="4405831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2" name="Straight Connector 43"/>
          <p:cNvSpPr/>
          <p:nvPr/>
        </p:nvSpPr>
        <p:spPr>
          <a:xfrm>
            <a:off x="7797802" y="2569632"/>
            <a:ext cx="1" cy="3492499"/>
          </a:xfrm>
          <a:prstGeom prst="line">
            <a:avLst/>
          </a:prstGeom>
          <a:ln w="12700" cap="rnd">
            <a:solidFill>
              <a:schemeClr val="accent1">
                <a:alpha val="40000"/>
              </a:schemeClr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25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6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7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29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1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2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5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6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3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and Content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45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6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7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8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9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0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3B30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65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6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7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8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9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0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1" name="Rectangle 9"/>
            <p:cNvSpPr/>
            <p:nvPr/>
          </p:nvSpPr>
          <p:spPr>
            <a:xfrm>
              <a:off x="7289800" y="402164"/>
              <a:ext cx="4478865" cy="605367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2" name="Freeform 5"/>
            <p:cNvSpPr/>
            <p:nvPr/>
          </p:nvSpPr>
          <p:spPr>
            <a:xfrm rot="16200000">
              <a:off x="3787244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3" name="Freeform 5"/>
            <p:cNvSpPr/>
            <p:nvPr/>
          </p:nvSpPr>
          <p:spPr>
            <a:xfrm rot="15922489">
              <a:off x="4698353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4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6" cy="2283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95558" y="2677643"/>
            <a:ext cx="3757547" cy="22838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000"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000"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000"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000"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000" cap="all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7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 Header 0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86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7" name="Oval 16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8" name="Oval 17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9" name="Oval 18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0" name="Oval 19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1" name="Oval 20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2" name="Rectangle 9"/>
            <p:cNvSpPr/>
            <p:nvPr/>
          </p:nvSpPr>
          <p:spPr>
            <a:xfrm>
              <a:off x="7289800" y="402164"/>
              <a:ext cx="4478865" cy="6053671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3" name="Freeform 5"/>
            <p:cNvSpPr/>
            <p:nvPr/>
          </p:nvSpPr>
          <p:spPr>
            <a:xfrm rot="16200000">
              <a:off x="3787244" y="2801721"/>
              <a:ext cx="6053671" cy="12545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19"/>
                  </a:lnTo>
                  <a:lnTo>
                    <a:pt x="21600" y="21600"/>
                  </a:lnTo>
                  <a:lnTo>
                    <a:pt x="21600" y="19"/>
                  </a:lnTo>
                  <a:lnTo>
                    <a:pt x="21110" y="421"/>
                  </a:lnTo>
                  <a:lnTo>
                    <a:pt x="20622" y="805"/>
                  </a:lnTo>
                  <a:lnTo>
                    <a:pt x="20131" y="1180"/>
                  </a:lnTo>
                  <a:lnTo>
                    <a:pt x="19639" y="1501"/>
                  </a:lnTo>
                  <a:lnTo>
                    <a:pt x="19148" y="1825"/>
                  </a:lnTo>
                  <a:lnTo>
                    <a:pt x="18656" y="2128"/>
                  </a:lnTo>
                  <a:lnTo>
                    <a:pt x="18170" y="2387"/>
                  </a:lnTo>
                  <a:lnTo>
                    <a:pt x="17677" y="2633"/>
                  </a:lnTo>
                  <a:lnTo>
                    <a:pt x="17187" y="2857"/>
                  </a:lnTo>
                  <a:lnTo>
                    <a:pt x="16705" y="3051"/>
                  </a:lnTo>
                  <a:lnTo>
                    <a:pt x="16217" y="3245"/>
                  </a:lnTo>
                  <a:lnTo>
                    <a:pt x="15736" y="3407"/>
                  </a:lnTo>
                  <a:lnTo>
                    <a:pt x="15254" y="3534"/>
                  </a:lnTo>
                  <a:lnTo>
                    <a:pt x="14774" y="3667"/>
                  </a:lnTo>
                  <a:lnTo>
                    <a:pt x="14299" y="3777"/>
                  </a:lnTo>
                  <a:lnTo>
                    <a:pt x="13828" y="3856"/>
                  </a:lnTo>
                  <a:lnTo>
                    <a:pt x="13357" y="3923"/>
                  </a:lnTo>
                  <a:lnTo>
                    <a:pt x="12891" y="3988"/>
                  </a:lnTo>
                  <a:lnTo>
                    <a:pt x="12431" y="4018"/>
                  </a:lnTo>
                  <a:lnTo>
                    <a:pt x="11971" y="4050"/>
                  </a:lnTo>
                  <a:lnTo>
                    <a:pt x="11517" y="4066"/>
                  </a:lnTo>
                  <a:lnTo>
                    <a:pt x="11068" y="4050"/>
                  </a:lnTo>
                  <a:lnTo>
                    <a:pt x="10623" y="4050"/>
                  </a:lnTo>
                  <a:lnTo>
                    <a:pt x="10182" y="4018"/>
                  </a:lnTo>
                  <a:lnTo>
                    <a:pt x="9750" y="3969"/>
                  </a:lnTo>
                  <a:lnTo>
                    <a:pt x="9323" y="3923"/>
                  </a:lnTo>
                  <a:lnTo>
                    <a:pt x="8904" y="3872"/>
                  </a:lnTo>
                  <a:lnTo>
                    <a:pt x="8487" y="3794"/>
                  </a:lnTo>
                  <a:lnTo>
                    <a:pt x="8076" y="3710"/>
                  </a:lnTo>
                  <a:lnTo>
                    <a:pt x="7674" y="3634"/>
                  </a:lnTo>
                  <a:lnTo>
                    <a:pt x="6890" y="3421"/>
                  </a:lnTo>
                  <a:lnTo>
                    <a:pt x="6139" y="3194"/>
                  </a:lnTo>
                  <a:lnTo>
                    <a:pt x="5417" y="2957"/>
                  </a:lnTo>
                  <a:lnTo>
                    <a:pt x="4735" y="2695"/>
                  </a:lnTo>
                  <a:lnTo>
                    <a:pt x="4082" y="2422"/>
                  </a:lnTo>
                  <a:lnTo>
                    <a:pt x="3478" y="2128"/>
                  </a:lnTo>
                  <a:lnTo>
                    <a:pt x="2910" y="1839"/>
                  </a:lnTo>
                  <a:lnTo>
                    <a:pt x="2387" y="1550"/>
                  </a:lnTo>
                  <a:lnTo>
                    <a:pt x="1907" y="1277"/>
                  </a:lnTo>
                  <a:lnTo>
                    <a:pt x="1482" y="1018"/>
                  </a:lnTo>
                  <a:lnTo>
                    <a:pt x="1097" y="772"/>
                  </a:lnTo>
                  <a:lnTo>
                    <a:pt x="773" y="567"/>
                  </a:lnTo>
                  <a:lnTo>
                    <a:pt x="501" y="373"/>
                  </a:lnTo>
                  <a:lnTo>
                    <a:pt x="127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4" name="Freeform 5"/>
            <p:cNvSpPr/>
            <p:nvPr/>
          </p:nvSpPr>
          <p:spPr>
            <a:xfrm rot="15922489">
              <a:off x="4698353" y="1826076"/>
              <a:ext cx="3299407" cy="440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97" name="Title Text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6" cy="22838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000">
                <a:solidFill>
                  <a:srgbClr val="3B3059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895558" y="2677643"/>
            <a:ext cx="3757547" cy="2283825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sz="2000" cap="all">
                <a:solidFill>
                  <a:srgbClr val="EF53A5"/>
                </a:solidFill>
              </a:defRPr>
            </a:lvl1pPr>
            <a:lvl2pPr marL="0" indent="457200">
              <a:buClrTx/>
              <a:buSzTx/>
              <a:buNone/>
              <a:defRPr sz="2000" cap="all">
                <a:solidFill>
                  <a:srgbClr val="EF53A5"/>
                </a:solidFill>
              </a:defRPr>
            </a:lvl2pPr>
            <a:lvl3pPr marL="0" indent="914400">
              <a:buClrTx/>
              <a:buSzTx/>
              <a:buNone/>
              <a:defRPr sz="2000" cap="all">
                <a:solidFill>
                  <a:srgbClr val="EF53A5"/>
                </a:solidFill>
              </a:defRPr>
            </a:lvl3pPr>
            <a:lvl4pPr marL="0" indent="1371600">
              <a:buClrTx/>
              <a:buSzTx/>
              <a:buNone/>
              <a:defRPr sz="2000" cap="all">
                <a:solidFill>
                  <a:srgbClr val="EF53A5"/>
                </a:solidFill>
              </a:defRPr>
            </a:lvl4pPr>
            <a:lvl5pPr marL="0" indent="1828800">
              <a:buClrTx/>
              <a:buSzTx/>
              <a:buNone/>
              <a:defRPr sz="2000" cap="all">
                <a:solidFill>
                  <a:srgbClr val="EF53A5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9" name="Rectangle 15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0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8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09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0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1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2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3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1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1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18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1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9" cy="3416302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2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8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9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0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1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2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3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4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35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37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38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3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54954" y="2603500"/>
            <a:ext cx="4825158" cy="576263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lvl1pPr>
            <a:lvl2pPr marL="0" indent="457200">
              <a:buClrTx/>
              <a:buSzTx/>
              <a:buNone/>
              <a:defRPr sz="2400">
                <a:solidFill>
                  <a:schemeClr val="accent1"/>
                </a:solidFill>
              </a:defRPr>
            </a:lvl2pPr>
            <a:lvl3pPr marL="0" indent="914400">
              <a:buClrTx/>
              <a:buSzTx/>
              <a:buNone/>
              <a:defRPr sz="2400">
                <a:solidFill>
                  <a:schemeClr val="accent1"/>
                </a:solidFill>
              </a:defRPr>
            </a:lvl3pPr>
            <a:lvl4pPr marL="0" indent="1371600">
              <a:buClrTx/>
              <a:buSzTx/>
              <a:buNone/>
              <a:defRPr sz="2400">
                <a:solidFill>
                  <a:schemeClr val="accent1"/>
                </a:solidFill>
              </a:defRPr>
            </a:lvl4pPr>
            <a:lvl5pPr marL="0" indent="1828800">
              <a:buClrTx/>
              <a:buSzTx/>
              <a:buNone/>
              <a:defRPr sz="2400">
                <a:solidFill>
                  <a:schemeClr val="accent1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208712" y="2603500"/>
            <a:ext cx="4825160" cy="576263"/>
          </a:xfrm>
          <a:prstGeom prst="rect">
            <a:avLst/>
          </a:prstGeom>
        </p:spPr>
        <p:txBody>
          <a:bodyPr anchor="b"/>
          <a:lstStyle/>
          <a:p>
            <a:pPr marL="0" indent="0">
              <a:buClrTx/>
              <a:buSzTx/>
              <a:buNone/>
              <a:defRPr sz="2400">
                <a:solidFill>
                  <a:schemeClr val="accent1"/>
                </a:solidFill>
              </a:defRPr>
            </a:pPr>
            <a:endParaRPr/>
          </a:p>
        </p:txBody>
      </p:sp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7"/>
          <p:cNvGrpSpPr/>
          <p:nvPr/>
        </p:nvGrpSpPr>
        <p:grpSpPr>
          <a:xfrm>
            <a:off x="0" y="0"/>
            <a:ext cx="12192001" cy="6858000"/>
            <a:chOff x="0" y="0"/>
            <a:chExt cx="12192001" cy="6858000"/>
          </a:xfrm>
        </p:grpSpPr>
        <p:sp>
          <p:nvSpPr>
            <p:cNvPr id="148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Oval 12"/>
            <p:cNvSpPr/>
            <p:nvPr/>
          </p:nvSpPr>
          <p:spPr>
            <a:xfrm>
              <a:off x="-1" y="2667000"/>
              <a:ext cx="4191001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0" name="Oval 14"/>
            <p:cNvSpPr/>
            <p:nvPr/>
          </p:nvSpPr>
          <p:spPr>
            <a:xfrm>
              <a:off x="-1" y="2895600"/>
              <a:ext cx="2362201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1" name="Oval 17"/>
            <p:cNvSpPr/>
            <p:nvPr/>
          </p:nvSpPr>
          <p:spPr>
            <a:xfrm>
              <a:off x="8609011" y="5867400"/>
              <a:ext cx="990601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2" name="Oval 15"/>
            <p:cNvSpPr/>
            <p:nvPr/>
          </p:nvSpPr>
          <p:spPr>
            <a:xfrm>
              <a:off x="8609011" y="1676400"/>
              <a:ext cx="2819401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3" name="Oval 16"/>
            <p:cNvSpPr/>
            <p:nvPr/>
          </p:nvSpPr>
          <p:spPr>
            <a:xfrm>
              <a:off x="7999411" y="8463"/>
              <a:ext cx="1600201" cy="1600201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path path="circle">
                <a:fillToRect l="37721" t="-19636" r="62278" b="119636"/>
              </a:path>
            </a:gra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" name="Freeform 5"/>
            <p:cNvSpPr/>
            <p:nvPr/>
          </p:nvSpPr>
          <p:spPr>
            <a:xfrm rot="21010067">
              <a:off x="8490951" y="1797517"/>
              <a:ext cx="3299408" cy="4409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72" extrusionOk="0">
                  <a:moveTo>
                    <a:pt x="184" y="10323"/>
                  </a:moveTo>
                  <a:cubicBezTo>
                    <a:pt x="3750" y="15945"/>
                    <a:pt x="16252" y="21600"/>
                    <a:pt x="21509" y="21571"/>
                  </a:cubicBezTo>
                  <a:cubicBezTo>
                    <a:pt x="21576" y="7983"/>
                    <a:pt x="21533" y="13589"/>
                    <a:pt x="21600" y="0"/>
                  </a:cubicBezTo>
                  <a:lnTo>
                    <a:pt x="20881" y="832"/>
                  </a:lnTo>
                  <a:lnTo>
                    <a:pt x="20161" y="1631"/>
                  </a:lnTo>
                  <a:lnTo>
                    <a:pt x="19442" y="2405"/>
                  </a:lnTo>
                  <a:lnTo>
                    <a:pt x="18721" y="3070"/>
                  </a:lnTo>
                  <a:lnTo>
                    <a:pt x="17999" y="3739"/>
                  </a:lnTo>
                  <a:lnTo>
                    <a:pt x="17278" y="4366"/>
                  </a:lnTo>
                  <a:lnTo>
                    <a:pt x="16565" y="4901"/>
                  </a:lnTo>
                  <a:lnTo>
                    <a:pt x="15839" y="5402"/>
                  </a:lnTo>
                  <a:lnTo>
                    <a:pt x="15120" y="5871"/>
                  </a:lnTo>
                  <a:lnTo>
                    <a:pt x="14414" y="6270"/>
                  </a:lnTo>
                  <a:lnTo>
                    <a:pt x="13694" y="6670"/>
                  </a:lnTo>
                  <a:lnTo>
                    <a:pt x="12988" y="7008"/>
                  </a:lnTo>
                  <a:lnTo>
                    <a:pt x="12282" y="7273"/>
                  </a:lnTo>
                  <a:lnTo>
                    <a:pt x="11575" y="7542"/>
                  </a:lnTo>
                  <a:lnTo>
                    <a:pt x="10878" y="7771"/>
                  </a:lnTo>
                  <a:lnTo>
                    <a:pt x="10189" y="7942"/>
                  </a:lnTo>
                  <a:lnTo>
                    <a:pt x="9495" y="8072"/>
                  </a:lnTo>
                  <a:lnTo>
                    <a:pt x="8811" y="8207"/>
                  </a:lnTo>
                  <a:lnTo>
                    <a:pt x="8135" y="8272"/>
                  </a:lnTo>
                  <a:lnTo>
                    <a:pt x="7461" y="8342"/>
                  </a:lnTo>
                  <a:lnTo>
                    <a:pt x="6793" y="8370"/>
                  </a:lnTo>
                  <a:lnTo>
                    <a:pt x="6132" y="8342"/>
                  </a:lnTo>
                  <a:lnTo>
                    <a:pt x="5480" y="8342"/>
                  </a:lnTo>
                  <a:lnTo>
                    <a:pt x="4834" y="8272"/>
                  </a:lnTo>
                  <a:lnTo>
                    <a:pt x="4197" y="8170"/>
                  </a:lnTo>
                  <a:lnTo>
                    <a:pt x="3570" y="8072"/>
                  </a:lnTo>
                  <a:lnTo>
                    <a:pt x="2955" y="7971"/>
                  </a:lnTo>
                  <a:lnTo>
                    <a:pt x="2344" y="7807"/>
                  </a:lnTo>
                  <a:lnTo>
                    <a:pt x="1741" y="7636"/>
                  </a:lnTo>
                  <a:lnTo>
                    <a:pt x="1151" y="7473"/>
                  </a:lnTo>
                  <a:lnTo>
                    <a:pt x="0" y="7037"/>
                  </a:lnTo>
                  <a:cubicBezTo>
                    <a:pt x="60" y="8134"/>
                    <a:pt x="123" y="9226"/>
                    <a:pt x="184" y="10323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5" name="Freeform 5"/>
            <p:cNvSpPr/>
            <p:nvPr/>
          </p:nvSpPr>
          <p:spPr>
            <a:xfrm>
              <a:off x="459506" y="1866405"/>
              <a:ext cx="11277601" cy="4533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8"/>
                  </a:lnTo>
                  <a:lnTo>
                    <a:pt x="21110" y="197"/>
                  </a:lnTo>
                  <a:lnTo>
                    <a:pt x="20621" y="378"/>
                  </a:lnTo>
                  <a:lnTo>
                    <a:pt x="20131" y="552"/>
                  </a:lnTo>
                  <a:lnTo>
                    <a:pt x="19639" y="703"/>
                  </a:lnTo>
                  <a:lnTo>
                    <a:pt x="19149" y="855"/>
                  </a:lnTo>
                  <a:lnTo>
                    <a:pt x="18657" y="998"/>
                  </a:lnTo>
                  <a:lnTo>
                    <a:pt x="18170" y="1119"/>
                  </a:lnTo>
                  <a:lnTo>
                    <a:pt x="17678" y="1233"/>
                  </a:lnTo>
                  <a:lnTo>
                    <a:pt x="17188" y="1339"/>
                  </a:lnTo>
                  <a:lnTo>
                    <a:pt x="16705" y="1429"/>
                  </a:lnTo>
                  <a:lnTo>
                    <a:pt x="16218" y="1520"/>
                  </a:lnTo>
                  <a:lnTo>
                    <a:pt x="15735" y="1596"/>
                  </a:lnTo>
                  <a:lnTo>
                    <a:pt x="14774" y="1717"/>
                  </a:lnTo>
                  <a:lnTo>
                    <a:pt x="14300" y="1770"/>
                  </a:lnTo>
                  <a:lnTo>
                    <a:pt x="13828" y="1808"/>
                  </a:lnTo>
                  <a:lnTo>
                    <a:pt x="13357" y="1838"/>
                  </a:lnTo>
                  <a:lnTo>
                    <a:pt x="12892" y="1868"/>
                  </a:lnTo>
                  <a:lnTo>
                    <a:pt x="12430" y="1883"/>
                  </a:lnTo>
                  <a:lnTo>
                    <a:pt x="11971" y="1898"/>
                  </a:lnTo>
                  <a:lnTo>
                    <a:pt x="11518" y="1906"/>
                  </a:lnTo>
                  <a:lnTo>
                    <a:pt x="11068" y="1898"/>
                  </a:lnTo>
                  <a:lnTo>
                    <a:pt x="10624" y="1898"/>
                  </a:lnTo>
                  <a:lnTo>
                    <a:pt x="10183" y="1883"/>
                  </a:lnTo>
                  <a:lnTo>
                    <a:pt x="9751" y="1861"/>
                  </a:lnTo>
                  <a:lnTo>
                    <a:pt x="9322" y="1838"/>
                  </a:lnTo>
                  <a:lnTo>
                    <a:pt x="8903" y="1815"/>
                  </a:lnTo>
                  <a:lnTo>
                    <a:pt x="8486" y="1777"/>
                  </a:lnTo>
                  <a:lnTo>
                    <a:pt x="8076" y="1739"/>
                  </a:lnTo>
                  <a:lnTo>
                    <a:pt x="7674" y="1702"/>
                  </a:lnTo>
                  <a:lnTo>
                    <a:pt x="6890" y="1603"/>
                  </a:lnTo>
                  <a:lnTo>
                    <a:pt x="6139" y="1497"/>
                  </a:lnTo>
                  <a:lnTo>
                    <a:pt x="5418" y="1384"/>
                  </a:lnTo>
                  <a:lnTo>
                    <a:pt x="4734" y="1263"/>
                  </a:lnTo>
                  <a:lnTo>
                    <a:pt x="4083" y="1134"/>
                  </a:lnTo>
                  <a:lnTo>
                    <a:pt x="3478" y="998"/>
                  </a:lnTo>
                  <a:lnTo>
                    <a:pt x="2910" y="862"/>
                  </a:lnTo>
                  <a:lnTo>
                    <a:pt x="2387" y="726"/>
                  </a:lnTo>
                  <a:lnTo>
                    <a:pt x="1906" y="597"/>
                  </a:lnTo>
                  <a:lnTo>
                    <a:pt x="1481" y="476"/>
                  </a:lnTo>
                  <a:lnTo>
                    <a:pt x="1098" y="363"/>
                  </a:lnTo>
                  <a:lnTo>
                    <a:pt x="772" y="265"/>
                  </a:lnTo>
                  <a:lnTo>
                    <a:pt x="502" y="174"/>
                  </a:lnTo>
                  <a:lnTo>
                    <a:pt x="128" y="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6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8" name="Rectangle 2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159" name="Title Text"/>
          <p:cNvSpPr txBox="1">
            <a:spLocks noGrp="1"/>
          </p:cNvSpPr>
          <p:nvPr>
            <p:ph type="title"/>
          </p:nvPr>
        </p:nvSpPr>
        <p:spPr>
          <a:xfrm>
            <a:off x="1154954" y="973667"/>
            <a:ext cx="8761414" cy="70696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522496" y="540176"/>
            <a:ext cx="498287" cy="52324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b">
            <a:spAutoFit/>
          </a:bodyPr>
          <a:lstStyle>
            <a:lvl1pPr algn="ctr">
              <a:defRPr sz="2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hf hdr="0" ftr="0" dt="0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600" b="0" i="0" u="none" strike="noStrike" cap="none" spc="0" baseline="0">
          <a:solidFill>
            <a:srgbClr val="EBEBEB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6289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30861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5433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4000500" marR="0" indent="-342900" algn="l" defTabSz="457200" rtl="0" latinLnBrk="0">
        <a:lnSpc>
          <a:spcPct val="100000"/>
        </a:lnSpc>
        <a:spcBef>
          <a:spcPts val="1000"/>
        </a:spcBef>
        <a:spcAft>
          <a:spcPts val="0"/>
        </a:spcAft>
        <a:buClr>
          <a:schemeClr val="accent1"/>
        </a:buClr>
        <a:buSzPct val="80000"/>
        <a:buFontTx/>
        <a:buChar char=""/>
        <a:tabLst/>
        <a:defRPr sz="1800" b="0" i="0" u="none" strike="noStrike" cap="none" spc="0" baseline="0">
          <a:solidFill>
            <a:srgbClr val="404040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546272" y="3124815"/>
            <a:ext cx="4089633" cy="1622323"/>
          </a:xfrm>
          <a:prstGeom prst="rect">
            <a:avLst/>
          </a:prstGeom>
        </p:spPr>
        <p:txBody>
          <a:bodyPr/>
          <a:lstStyle/>
          <a:p>
            <a:pPr>
              <a:defRPr b="1" i="1">
                <a:solidFill>
                  <a:schemeClr val="accent1"/>
                </a:solidFill>
              </a:defRPr>
            </a:pPr>
            <a:r>
              <a:t>DOCTOR </a:t>
            </a:r>
            <a:r>
              <a:rPr i="0"/>
              <a:t>APPOINTMENT</a:t>
            </a:r>
            <a:r>
              <a:t> SYSTEM</a:t>
            </a:r>
          </a:p>
        </p:txBody>
      </p:sp>
      <p:pic>
        <p:nvPicPr>
          <p:cNvPr id="373" name="Picture 18" descr="Picture 18"/>
          <p:cNvPicPr>
            <a:picLocks noChangeAspect="1"/>
          </p:cNvPicPr>
          <p:nvPr/>
        </p:nvPicPr>
        <p:blipFill>
          <a:blip r:embed="rId2"/>
          <a:srcRect t="32497"/>
          <a:stretch>
            <a:fillRect/>
          </a:stretch>
        </p:blipFill>
        <p:spPr>
          <a:xfrm>
            <a:off x="5183116" y="461681"/>
            <a:ext cx="6585616" cy="29673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9" y="0"/>
                </a:moveTo>
                <a:lnTo>
                  <a:pt x="694" y="586"/>
                </a:lnTo>
                <a:lnTo>
                  <a:pt x="621" y="1583"/>
                </a:lnTo>
                <a:lnTo>
                  <a:pt x="549" y="2583"/>
                </a:lnTo>
                <a:lnTo>
                  <a:pt x="488" y="3588"/>
                </a:lnTo>
                <a:lnTo>
                  <a:pt x="427" y="4588"/>
                </a:lnTo>
                <a:lnTo>
                  <a:pt x="370" y="5593"/>
                </a:lnTo>
                <a:lnTo>
                  <a:pt x="320" y="6584"/>
                </a:lnTo>
                <a:lnTo>
                  <a:pt x="273" y="7589"/>
                </a:lnTo>
                <a:lnTo>
                  <a:pt x="230" y="8589"/>
                </a:lnTo>
                <a:lnTo>
                  <a:pt x="194" y="9571"/>
                </a:lnTo>
                <a:lnTo>
                  <a:pt x="156" y="10567"/>
                </a:lnTo>
                <a:lnTo>
                  <a:pt x="125" y="11550"/>
                </a:lnTo>
                <a:lnTo>
                  <a:pt x="102" y="12532"/>
                </a:lnTo>
                <a:lnTo>
                  <a:pt x="75" y="13511"/>
                </a:lnTo>
                <a:lnTo>
                  <a:pt x="55" y="14479"/>
                </a:lnTo>
                <a:lnTo>
                  <a:pt x="40" y="15441"/>
                </a:lnTo>
                <a:lnTo>
                  <a:pt x="27" y="16400"/>
                </a:lnTo>
                <a:lnTo>
                  <a:pt x="14" y="17353"/>
                </a:lnTo>
                <a:lnTo>
                  <a:pt x="9" y="18292"/>
                </a:lnTo>
                <a:lnTo>
                  <a:pt x="3" y="19231"/>
                </a:lnTo>
                <a:lnTo>
                  <a:pt x="0" y="20156"/>
                </a:lnTo>
                <a:lnTo>
                  <a:pt x="3" y="21071"/>
                </a:lnTo>
                <a:lnTo>
                  <a:pt x="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739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74" name="Picture 6" descr="Picture 6"/>
          <p:cNvPicPr>
            <a:picLocks noChangeAspect="1"/>
          </p:cNvPicPr>
          <p:nvPr/>
        </p:nvPicPr>
        <p:blipFill>
          <a:blip r:embed="rId3"/>
          <a:srcRect l="18560"/>
          <a:stretch>
            <a:fillRect/>
          </a:stretch>
        </p:blipFill>
        <p:spPr>
          <a:xfrm>
            <a:off x="5184056" y="3429000"/>
            <a:ext cx="6584554" cy="3011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694"/>
                </a:lnTo>
                <a:lnTo>
                  <a:pt x="7" y="1580"/>
                </a:lnTo>
                <a:lnTo>
                  <a:pt x="16" y="2448"/>
                </a:lnTo>
                <a:lnTo>
                  <a:pt x="25" y="3307"/>
                </a:lnTo>
                <a:lnTo>
                  <a:pt x="34" y="4150"/>
                </a:lnTo>
                <a:lnTo>
                  <a:pt x="49" y="4987"/>
                </a:lnTo>
                <a:lnTo>
                  <a:pt x="65" y="5812"/>
                </a:lnTo>
                <a:lnTo>
                  <a:pt x="79" y="6620"/>
                </a:lnTo>
                <a:lnTo>
                  <a:pt x="120" y="8197"/>
                </a:lnTo>
                <a:lnTo>
                  <a:pt x="163" y="9706"/>
                </a:lnTo>
                <a:lnTo>
                  <a:pt x="208" y="11157"/>
                </a:lnTo>
                <a:lnTo>
                  <a:pt x="258" y="12529"/>
                </a:lnTo>
                <a:lnTo>
                  <a:pt x="310" y="13838"/>
                </a:lnTo>
                <a:lnTo>
                  <a:pt x="366" y="15057"/>
                </a:lnTo>
                <a:lnTo>
                  <a:pt x="422" y="16198"/>
                </a:lnTo>
                <a:lnTo>
                  <a:pt x="476" y="17248"/>
                </a:lnTo>
                <a:lnTo>
                  <a:pt x="529" y="18210"/>
                </a:lnTo>
                <a:lnTo>
                  <a:pt x="578" y="19067"/>
                </a:lnTo>
                <a:lnTo>
                  <a:pt x="625" y="19838"/>
                </a:lnTo>
                <a:lnTo>
                  <a:pt x="664" y="20490"/>
                </a:lnTo>
                <a:lnTo>
                  <a:pt x="700" y="21036"/>
                </a:lnTo>
                <a:lnTo>
                  <a:pt x="741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20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2" grpId="1" build="p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Picture 4" descr="Picture 4"/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9" y="9"/>
            <a:ext cx="12191981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Title 1"/>
          <p:cNvSpPr txBox="1">
            <a:spLocks noGrp="1"/>
          </p:cNvSpPr>
          <p:nvPr>
            <p:ph type="title"/>
          </p:nvPr>
        </p:nvSpPr>
        <p:spPr>
          <a:xfrm>
            <a:off x="3366322" y="751352"/>
            <a:ext cx="8825659" cy="2677648"/>
          </a:xfrm>
          <a:prstGeom prst="rect">
            <a:avLst/>
          </a:prstGeom>
        </p:spPr>
        <p:txBody>
          <a:bodyPr anchor="b"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t>Process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6D1349-5D93-98F7-635D-09979AA00CA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Incremental Process Model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A307F1-FC74-5275-429A-0A947DAAB3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11</a:t>
            </a:fld>
            <a:endParaRPr lang="en-US"/>
          </a:p>
        </p:txBody>
      </p:sp>
      <p:pic>
        <p:nvPicPr>
          <p:cNvPr id="437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79" y="2293585"/>
            <a:ext cx="8761415" cy="43626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Incremental Process Model Cont…</a:t>
            </a:r>
          </a:p>
        </p:txBody>
      </p:sp>
      <p:sp>
        <p:nvSpPr>
          <p:cNvPr id="440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062983" y="2360851"/>
            <a:ext cx="10066034" cy="423346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80000"/>
              </a:lnSpc>
              <a:buSzTx/>
              <a:buFont typeface="Wingdings 3"/>
              <a:buNone/>
              <a:defRPr sz="2400"/>
            </a:pPr>
            <a:r>
              <a:t> </a:t>
            </a:r>
            <a:r>
              <a:rPr b="1"/>
              <a:t>Why Incremental Model ?</a:t>
            </a:r>
          </a:p>
          <a:p>
            <a:pPr>
              <a:lnSpc>
                <a:spcPct val="80000"/>
              </a:lnSpc>
              <a:defRPr sz="2400"/>
            </a:pPr>
            <a:r>
              <a:t>In this model user can respond to each built.</a:t>
            </a:r>
          </a:p>
          <a:p>
            <a:pPr>
              <a:lnSpc>
                <a:spcPct val="80000"/>
              </a:lnSpc>
              <a:defRPr sz="2400"/>
            </a:pPr>
            <a:r>
              <a:t> Lowers initial delivery cost.</a:t>
            </a:r>
          </a:p>
          <a:p>
            <a:pPr>
              <a:lnSpc>
                <a:spcPct val="80000"/>
              </a:lnSpc>
              <a:defRPr sz="2400"/>
            </a:pPr>
            <a:r>
              <a:t> Software will be generated quickly during the software life cycle.</a:t>
            </a:r>
          </a:p>
          <a:p>
            <a:pPr>
              <a:lnSpc>
                <a:spcPct val="80000"/>
              </a:lnSpc>
              <a:defRPr sz="2400"/>
            </a:pPr>
            <a:r>
              <a:t> It is flexible and less expensive to change requirements and scope.</a:t>
            </a:r>
          </a:p>
          <a:p>
            <a:pPr>
              <a:lnSpc>
                <a:spcPct val="80000"/>
              </a:lnSpc>
              <a:defRPr sz="2400"/>
            </a:pPr>
            <a:r>
              <a:t> Thought the development stages changes can be done.</a:t>
            </a:r>
          </a:p>
          <a:p>
            <a:pPr>
              <a:lnSpc>
                <a:spcPct val="80000"/>
              </a:lnSpc>
              <a:defRPr sz="2400"/>
            </a:pPr>
            <a:r>
              <a:t> Errors are easy to be identified.</a:t>
            </a:r>
          </a:p>
          <a:p>
            <a:pPr>
              <a:lnSpc>
                <a:spcPct val="80000"/>
              </a:lnSpc>
              <a:defRPr sz="2400"/>
            </a:pPr>
            <a:r>
              <a:t> Generates working software quickly and early during the software life cycle.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78C1D-40BD-92AC-6B36-9F0638BD1B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Title 1"/>
          <p:cNvSpPr txBox="1">
            <a:spLocks noGrp="1"/>
          </p:cNvSpPr>
          <p:nvPr>
            <p:ph type="body" sz="half" idx="1"/>
          </p:nvPr>
        </p:nvSpPr>
        <p:spPr>
          <a:xfrm>
            <a:off x="1972728" y="2766847"/>
            <a:ext cx="7359027" cy="2962839"/>
          </a:xfrm>
          <a:prstGeom prst="rect">
            <a:avLst/>
          </a:prstGeom>
        </p:spPr>
        <p:txBody>
          <a:bodyPr anchor="ctr"/>
          <a:lstStyle>
            <a:lvl1pPr marL="0" indent="0" algn="ctr">
              <a:buSzTx/>
              <a:buFont typeface="Wingdings 3"/>
              <a:buNone/>
              <a:defRPr sz="4800" b="1"/>
            </a:lvl1pPr>
          </a:lstStyle>
          <a:p>
            <a:r>
              <a:t>Requirement Engineering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41B17E-010D-D301-53A9-5EB8E92E03A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</a:t>
            </a:r>
          </a:p>
        </p:txBody>
      </p:sp>
      <p:sp>
        <p:nvSpPr>
          <p:cNvPr id="445" name="Conten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342900">
              <a:defRPr sz="2600"/>
            </a:pPr>
            <a:endParaRPr/>
          </a:p>
          <a:p>
            <a:pPr marL="342900" indent="-342900">
              <a:defRPr sz="2600"/>
            </a:pPr>
            <a:r>
              <a:t>User Requirements.</a:t>
            </a:r>
          </a:p>
          <a:p>
            <a:pPr marL="342900" indent="-342900">
              <a:defRPr sz="2600"/>
            </a:pPr>
            <a:r>
              <a:t> System Requirements.</a:t>
            </a:r>
          </a:p>
          <a:p>
            <a:pPr marL="342900" indent="-342900">
              <a:defRPr sz="2600"/>
            </a:pPr>
            <a:r>
              <a:t> Functional Requirements.</a:t>
            </a:r>
          </a:p>
          <a:p>
            <a:pPr marL="342900" indent="-342900">
              <a:defRPr sz="2600"/>
            </a:pPr>
            <a:r>
              <a:t> Non-Functional Requirements.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0B4907-9CD1-40EF-CC7C-E15BB6DAFC2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Terminator"/>
          <p:cNvSpPr/>
          <p:nvPr/>
        </p:nvSpPr>
        <p:spPr>
          <a:xfrm>
            <a:off x="4978448" y="2189264"/>
            <a:ext cx="1114425" cy="55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9050" cap="rnd">
            <a:solidFill>
              <a:schemeClr val="accent1"/>
            </a:solidFill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solidFill>
                  <a:srgbClr val="0433FF"/>
                </a:solidFill>
              </a:defRPr>
            </a:pPr>
            <a:endParaRPr/>
          </a:p>
        </p:txBody>
      </p:sp>
      <p:sp>
        <p:nvSpPr>
          <p:cNvPr id="4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Contd…</a:t>
            </a:r>
          </a:p>
        </p:txBody>
      </p:sp>
      <p:sp>
        <p:nvSpPr>
          <p:cNvPr id="449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778181" y="2179739"/>
            <a:ext cx="1514960" cy="465431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Admin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A7F12D-7D87-23CB-580C-BC678134E5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15</a:t>
            </a:fld>
            <a:endParaRPr lang="en-US"/>
          </a:p>
        </p:txBody>
      </p:sp>
      <p:sp>
        <p:nvSpPr>
          <p:cNvPr id="450" name="Content Placeholder 3"/>
          <p:cNvSpPr txBox="1"/>
          <p:nvPr/>
        </p:nvSpPr>
        <p:spPr>
          <a:xfrm>
            <a:off x="474928" y="2369974"/>
            <a:ext cx="4851020" cy="4376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 defTabSz="416052">
              <a:lnSpc>
                <a:spcPct val="90000"/>
              </a:lnSpc>
              <a:spcBef>
                <a:spcPts val="900"/>
              </a:spcBef>
              <a:defRPr sz="2184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416052">
              <a:lnSpc>
                <a:spcPct val="90000"/>
              </a:lnSpc>
              <a:spcBef>
                <a:spcPts val="900"/>
              </a:spcBef>
              <a:defRPr sz="2184">
                <a:solidFill>
                  <a:srgbClr val="404040"/>
                </a:solidFill>
              </a:defRPr>
            </a:pPr>
            <a:r>
              <a:t>1. Admin can approve application.</a:t>
            </a:r>
          </a:p>
          <a:p>
            <a:pPr algn="just" defTabSz="416052">
              <a:lnSpc>
                <a:spcPct val="90000"/>
              </a:lnSpc>
              <a:spcBef>
                <a:spcPts val="900"/>
              </a:spcBef>
              <a:defRPr sz="2184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416052">
              <a:lnSpc>
                <a:spcPct val="90000"/>
              </a:lnSpc>
              <a:spcBef>
                <a:spcPts val="900"/>
              </a:spcBef>
              <a:defRPr sz="2184">
                <a:solidFill>
                  <a:srgbClr val="404040"/>
                </a:solidFill>
              </a:defRPr>
            </a:pPr>
            <a:r>
              <a:t>1.1 Admin need to be login first.</a:t>
            </a:r>
          </a:p>
          <a:p>
            <a:pPr algn="just" defTabSz="416052">
              <a:lnSpc>
                <a:spcPct val="90000"/>
              </a:lnSpc>
              <a:spcBef>
                <a:spcPts val="900"/>
              </a:spcBef>
              <a:defRPr sz="2184">
                <a:solidFill>
                  <a:srgbClr val="404040"/>
                </a:solidFill>
              </a:defRPr>
            </a:pPr>
            <a:r>
              <a:t>1.2 There will be a button named “Applications” in the dashboard of the admin.</a:t>
            </a:r>
          </a:p>
          <a:p>
            <a:pPr algn="just" defTabSz="416052">
              <a:lnSpc>
                <a:spcPct val="90000"/>
              </a:lnSpc>
              <a:spcBef>
                <a:spcPts val="900"/>
              </a:spcBef>
              <a:defRPr sz="2184">
                <a:solidFill>
                  <a:srgbClr val="404040"/>
                </a:solidFill>
              </a:defRPr>
            </a:pPr>
            <a:r>
              <a:t>1.3 Admin can approve doctor.</a:t>
            </a:r>
          </a:p>
          <a:p>
            <a:pPr algn="just" defTabSz="416052">
              <a:lnSpc>
                <a:spcPct val="90000"/>
              </a:lnSpc>
              <a:spcBef>
                <a:spcPts val="900"/>
              </a:spcBef>
              <a:defRPr sz="2184">
                <a:solidFill>
                  <a:srgbClr val="404040"/>
                </a:solidFill>
              </a:defRPr>
            </a:pPr>
            <a:r>
              <a:t>1.4 There will a button named ”reject” on   applications, admin can reject application as well.</a:t>
            </a:r>
          </a:p>
        </p:txBody>
      </p:sp>
      <p:sp>
        <p:nvSpPr>
          <p:cNvPr id="451" name="Content Placeholder 5"/>
          <p:cNvSpPr txBox="1"/>
          <p:nvPr/>
        </p:nvSpPr>
        <p:spPr>
          <a:xfrm>
            <a:off x="6640458" y="2369975"/>
            <a:ext cx="5125839" cy="437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1. There will be a button named “Applications” in the admin panel.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2. Clicking the ”Applications” button will bring up the list of all application .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3. Clicking on ”profile” button will redirect the admin to the profile .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4. If the ”Accept” button is clicked the doctor will add to the database and the system.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5. If the ”Reject” button is clicked, the doctor will remove from the system.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Contd…</a:t>
            </a:r>
          </a:p>
        </p:txBody>
      </p:sp>
      <p:sp>
        <p:nvSpPr>
          <p:cNvPr id="454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29208" y="2369974"/>
            <a:ext cx="5069753" cy="4376058"/>
          </a:xfrm>
          <a:prstGeom prst="rect">
            <a:avLst/>
          </a:prstGeom>
        </p:spPr>
        <p:txBody>
          <a:bodyPr anchor="t"/>
          <a:lstStyle/>
          <a:p>
            <a:pPr algn="just">
              <a:lnSpc>
                <a:spcPct val="90000"/>
              </a:lnSpc>
              <a:defRPr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>
              <a:lnSpc>
                <a:spcPct val="90000"/>
              </a:lnSpc>
              <a:defRPr>
                <a:solidFill>
                  <a:srgbClr val="404040"/>
                </a:solidFill>
              </a:defRPr>
            </a:pPr>
            <a:r>
              <a:t>2. Admin can check all appointments.</a:t>
            </a:r>
          </a:p>
          <a:p>
            <a:pPr algn="just">
              <a:lnSpc>
                <a:spcPct val="90000"/>
              </a:lnSpc>
              <a:defRPr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>
              <a:lnSpc>
                <a:spcPct val="90000"/>
              </a:lnSpc>
              <a:defRPr>
                <a:solidFill>
                  <a:srgbClr val="404040"/>
                </a:solidFill>
              </a:defRPr>
            </a:pPr>
            <a:r>
              <a:t>2.1Admin need to be login first.</a:t>
            </a:r>
          </a:p>
          <a:p>
            <a:pPr algn="just">
              <a:lnSpc>
                <a:spcPct val="90000"/>
              </a:lnSpc>
              <a:defRPr>
                <a:solidFill>
                  <a:srgbClr val="404040"/>
                </a:solidFill>
              </a:defRPr>
            </a:pPr>
            <a:r>
              <a:t>2.2  There will be a button named “appointments” in the dashboard of the admin.</a:t>
            </a:r>
          </a:p>
          <a:p>
            <a:pPr algn="just">
              <a:lnSpc>
                <a:spcPct val="90000"/>
              </a:lnSpc>
              <a:defRPr>
                <a:solidFill>
                  <a:srgbClr val="404040"/>
                </a:solidFill>
              </a:defRPr>
            </a:pPr>
            <a:r>
              <a:t>2.3 Admin can change the action status.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583A95-B913-0B4D-B70D-02E7EB8825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16</a:t>
            </a:fld>
            <a:endParaRPr lang="en-US"/>
          </a:p>
        </p:txBody>
      </p:sp>
      <p:sp>
        <p:nvSpPr>
          <p:cNvPr id="455" name="Content Placeholder 5"/>
          <p:cNvSpPr txBox="1"/>
          <p:nvPr/>
        </p:nvSpPr>
        <p:spPr>
          <a:xfrm>
            <a:off x="6254432" y="2369976"/>
            <a:ext cx="5298494" cy="4376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1. There will be a button named “appointments” in the admin panel.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2. Clicking the ”appointments” button will bring up the list of all appointments 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3. Clicking on ”profile” button will redirect the admin to the profile 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4. If the ”Action” button is clicked the status will be change.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Contd…</a:t>
            </a:r>
          </a:p>
        </p:txBody>
      </p:sp>
      <p:sp>
        <p:nvSpPr>
          <p:cNvPr id="458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29208" y="2507446"/>
            <a:ext cx="5251960" cy="4101115"/>
          </a:xfrm>
          <a:prstGeom prst="rect">
            <a:avLst/>
          </a:prstGeom>
        </p:spPr>
        <p:txBody>
          <a:bodyPr anchor="t"/>
          <a:lstStyle/>
          <a:p>
            <a:pPr algn="just" defTabSz="420623">
              <a:spcBef>
                <a:spcPts val="900"/>
              </a:spcBef>
              <a:defRPr sz="2208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420623">
              <a:spcBef>
                <a:spcPts val="900"/>
              </a:spcBef>
              <a:defRPr sz="2208">
                <a:solidFill>
                  <a:srgbClr val="404040"/>
                </a:solidFill>
              </a:defRPr>
            </a:pPr>
            <a:r>
              <a:t>3. Admin can check all users list.</a:t>
            </a:r>
          </a:p>
          <a:p>
            <a:pPr algn="just" defTabSz="420623">
              <a:spcBef>
                <a:spcPts val="900"/>
              </a:spcBef>
              <a:defRPr sz="2208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420623">
              <a:spcBef>
                <a:spcPts val="900"/>
              </a:spcBef>
              <a:defRPr sz="2208">
                <a:solidFill>
                  <a:srgbClr val="404040"/>
                </a:solidFill>
              </a:defRPr>
            </a:pPr>
            <a:r>
              <a:t>3.1Admin need to be login first.</a:t>
            </a:r>
          </a:p>
          <a:p>
            <a:pPr algn="just" defTabSz="420623">
              <a:spcBef>
                <a:spcPts val="900"/>
              </a:spcBef>
              <a:defRPr sz="2208">
                <a:solidFill>
                  <a:srgbClr val="404040"/>
                </a:solidFill>
              </a:defRPr>
            </a:pPr>
            <a:r>
              <a:t>3.2  There will be a button named “All users” in the dashboard of the admin.</a:t>
            </a:r>
          </a:p>
          <a:p>
            <a:pPr algn="just" defTabSz="420623">
              <a:spcBef>
                <a:spcPts val="900"/>
              </a:spcBef>
              <a:defRPr sz="2208">
                <a:solidFill>
                  <a:srgbClr val="404040"/>
                </a:solidFill>
              </a:defRPr>
            </a:pPr>
            <a:r>
              <a:t>3.3 Admin can check all users list.</a:t>
            </a:r>
          </a:p>
          <a:p>
            <a:pPr algn="just" defTabSz="420623">
              <a:spcBef>
                <a:spcPts val="900"/>
              </a:spcBef>
              <a:defRPr sz="2208">
                <a:solidFill>
                  <a:srgbClr val="404040"/>
                </a:solidFill>
              </a:defRPr>
            </a:pPr>
            <a:r>
              <a:t>3.4 Admin can click on “Remove” button to remove user.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E5B1F48-8124-B319-264B-62F2F57C5E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17</a:t>
            </a:fld>
            <a:endParaRPr lang="en-US"/>
          </a:p>
        </p:txBody>
      </p:sp>
      <p:sp>
        <p:nvSpPr>
          <p:cNvPr id="459" name="Content Placeholder 5"/>
          <p:cNvSpPr txBox="1"/>
          <p:nvPr/>
        </p:nvSpPr>
        <p:spPr>
          <a:xfrm>
            <a:off x="6254432" y="2423569"/>
            <a:ext cx="5459464" cy="42688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 defTabSz="452627">
              <a:spcBef>
                <a:spcPts val="900"/>
              </a:spcBef>
              <a:defRPr sz="2376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 defTabSz="452627">
              <a:spcBef>
                <a:spcPts val="900"/>
              </a:spcBef>
              <a:defRPr sz="2376">
                <a:solidFill>
                  <a:srgbClr val="404040"/>
                </a:solidFill>
              </a:defRPr>
            </a:pPr>
            <a:r>
              <a:t>1. There will be a button named “All Users” in the admin panel.</a:t>
            </a:r>
          </a:p>
          <a:p>
            <a:pPr algn="just" defTabSz="452627">
              <a:spcBef>
                <a:spcPts val="900"/>
              </a:spcBef>
              <a:defRPr sz="2376">
                <a:solidFill>
                  <a:srgbClr val="404040"/>
                </a:solidFill>
              </a:defRPr>
            </a:pPr>
            <a:r>
              <a:t>2. Clicking the ” All Users” button will bring up the list of All Users.</a:t>
            </a:r>
          </a:p>
          <a:p>
            <a:pPr algn="just" defTabSz="452627">
              <a:spcBef>
                <a:spcPts val="900"/>
              </a:spcBef>
              <a:defRPr sz="2376">
                <a:solidFill>
                  <a:srgbClr val="404040"/>
                </a:solidFill>
              </a:defRPr>
            </a:pPr>
            <a:r>
              <a:t>3. “All User ”file store the information of all  user.</a:t>
            </a:r>
          </a:p>
          <a:p>
            <a:pPr algn="just" defTabSz="452627">
              <a:spcBef>
                <a:spcPts val="900"/>
              </a:spcBef>
              <a:defRPr sz="2376">
                <a:solidFill>
                  <a:srgbClr val="404040"/>
                </a:solidFill>
              </a:defRPr>
            </a:pPr>
            <a:r>
              <a:t>4. If the ”Remove ” button , if clicked user will be deleted from  database.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Contd…</a:t>
            </a:r>
          </a:p>
        </p:txBody>
      </p:sp>
      <p:sp>
        <p:nvSpPr>
          <p:cNvPr id="462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29208" y="2331874"/>
            <a:ext cx="5508808" cy="4365503"/>
          </a:xfrm>
          <a:prstGeom prst="rect">
            <a:avLst/>
          </a:prstGeom>
        </p:spPr>
        <p:txBody>
          <a:bodyPr anchor="t"/>
          <a:lstStyle/>
          <a:p>
            <a:pPr algn="just" defTabSz="411479">
              <a:spcBef>
                <a:spcPts val="900"/>
              </a:spcBef>
              <a:defRPr sz="2159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411479">
              <a:spcBef>
                <a:spcPts val="900"/>
              </a:spcBef>
              <a:defRPr sz="2159">
                <a:solidFill>
                  <a:srgbClr val="404040"/>
                </a:solidFill>
              </a:defRPr>
            </a:pPr>
            <a:r>
              <a:t>4. Admin can check all Doctor list.</a:t>
            </a:r>
          </a:p>
          <a:p>
            <a:pPr algn="just" defTabSz="411479">
              <a:spcBef>
                <a:spcPts val="900"/>
              </a:spcBef>
              <a:defRPr sz="2159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411479">
              <a:spcBef>
                <a:spcPts val="900"/>
              </a:spcBef>
              <a:defRPr sz="2159">
                <a:solidFill>
                  <a:srgbClr val="404040"/>
                </a:solidFill>
              </a:defRPr>
            </a:pPr>
            <a:r>
              <a:t>4.1Admin need to be login first.</a:t>
            </a:r>
          </a:p>
          <a:p>
            <a:pPr algn="just" defTabSz="411479">
              <a:spcBef>
                <a:spcPts val="900"/>
              </a:spcBef>
              <a:defRPr sz="2159">
                <a:solidFill>
                  <a:srgbClr val="404040"/>
                </a:solidFill>
              </a:defRPr>
            </a:pPr>
            <a:r>
              <a:t>4.2  There will be a button named ”All Doctors” in the dashboard of the admin.</a:t>
            </a:r>
          </a:p>
          <a:p>
            <a:pPr algn="just" defTabSz="411479">
              <a:spcBef>
                <a:spcPts val="900"/>
              </a:spcBef>
              <a:defRPr sz="2159">
                <a:solidFill>
                  <a:srgbClr val="404040"/>
                </a:solidFill>
              </a:defRPr>
            </a:pPr>
            <a:r>
              <a:t>4.3 Admin can remove doctor.</a:t>
            </a:r>
          </a:p>
          <a:p>
            <a:pPr algn="just" defTabSz="411479">
              <a:spcBef>
                <a:spcPts val="900"/>
              </a:spcBef>
              <a:defRPr sz="2159">
                <a:solidFill>
                  <a:srgbClr val="404040"/>
                </a:solidFill>
              </a:defRPr>
            </a:pPr>
            <a:r>
              <a:t>4.4 There will a button named ”remove”  all doctors list, admin can reject application as well.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B449BB-5B37-6D87-8178-7164AAC0B7F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18</a:t>
            </a:fld>
            <a:endParaRPr lang="en-US"/>
          </a:p>
        </p:txBody>
      </p:sp>
      <p:sp>
        <p:nvSpPr>
          <p:cNvPr id="463" name="Content Placeholder 5"/>
          <p:cNvSpPr txBox="1"/>
          <p:nvPr/>
        </p:nvSpPr>
        <p:spPr>
          <a:xfrm>
            <a:off x="6254432" y="2369976"/>
            <a:ext cx="5459464" cy="41380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 defTabSz="443484"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 defTabSz="443484"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1. There will be a button named “All Doctors” in the admin panel.</a:t>
            </a:r>
          </a:p>
          <a:p>
            <a:pPr algn="just" defTabSz="443484"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2. Clicking the ” All Doctors” button will bring up the list of All Doctors.</a:t>
            </a:r>
          </a:p>
          <a:p>
            <a:pPr algn="just" defTabSz="443484"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3. Clicking on ”profile” button will redirect the admin to the profile .</a:t>
            </a:r>
          </a:p>
          <a:p>
            <a:pPr algn="just" defTabSz="443484"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4. If the ” Remove” button is clicked, the doctor will remove from the system.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rminator"/>
          <p:cNvSpPr/>
          <p:nvPr/>
        </p:nvSpPr>
        <p:spPr>
          <a:xfrm>
            <a:off x="4847746" y="2331363"/>
            <a:ext cx="1375829" cy="6879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9050" cap="rnd">
            <a:solidFill>
              <a:schemeClr val="accent1"/>
            </a:solidFill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6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Contd…</a:t>
            </a:r>
          </a:p>
        </p:txBody>
      </p:sp>
      <p:sp>
        <p:nvSpPr>
          <p:cNvPr id="467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778181" y="2179739"/>
            <a:ext cx="1514960" cy="706965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Doctor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A8FC87-5FA8-7E48-22AC-FB04D9797A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  <p:sp>
        <p:nvSpPr>
          <p:cNvPr id="468" name="Content Placeholder 3"/>
          <p:cNvSpPr txBox="1"/>
          <p:nvPr/>
        </p:nvSpPr>
        <p:spPr>
          <a:xfrm>
            <a:off x="474928" y="2805888"/>
            <a:ext cx="5459464" cy="394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1. Doctor need to be login first.</a:t>
            </a:r>
          </a:p>
          <a:p>
            <a:pPr algn="just" defTabSz="425195">
              <a:spcBef>
                <a:spcPts val="900"/>
              </a:spcBef>
              <a:defRPr sz="2232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1.1 Doctor need to be register first.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1.2  There will be a button named “Profile” in the navbar of the doctor.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1.3 doctor can update profile.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1.4 system can store the doctor information.</a:t>
            </a:r>
          </a:p>
        </p:txBody>
      </p:sp>
      <p:sp>
        <p:nvSpPr>
          <p:cNvPr id="469" name="Content Placeholder 5"/>
          <p:cNvSpPr txBox="1"/>
          <p:nvPr/>
        </p:nvSpPr>
        <p:spPr>
          <a:xfrm>
            <a:off x="6415276" y="2805888"/>
            <a:ext cx="5459465" cy="3940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1.There is a login registration authentication functionality.</a:t>
            </a:r>
          </a:p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2. Clicking the ”Profile” button will bring up the doctor's profile.</a:t>
            </a:r>
          </a:p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3. Clicking on ”profile” button there is a update profile functionality.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1154953" y="2343150"/>
            <a:ext cx="4825160" cy="367665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 typeface="Wingdings 3"/>
              <a:buNone/>
            </a:pPr>
            <a:r>
              <a:rPr dirty="0"/>
              <a:t>   </a:t>
            </a:r>
            <a:r>
              <a:rPr sz="2000" b="1" dirty="0"/>
              <a:t>Prepared by</a:t>
            </a:r>
          </a:p>
          <a:p>
            <a:endParaRPr sz="2000" b="1" dirty="0"/>
          </a:p>
          <a:p>
            <a:endParaRPr sz="2000" b="1" dirty="0"/>
          </a:p>
          <a:p>
            <a:pPr marL="0" indent="0">
              <a:buSzTx/>
              <a:buFont typeface="Wingdings 3"/>
              <a:buNone/>
            </a:pPr>
            <a:r>
              <a:rPr dirty="0"/>
              <a:t>    </a:t>
            </a:r>
            <a:r>
              <a:rPr sz="2000" dirty="0"/>
              <a:t>Juthy Akther</a:t>
            </a:r>
          </a:p>
          <a:p>
            <a:pPr marL="0" indent="0">
              <a:buSzTx/>
              <a:buFont typeface="Wingdings 3"/>
              <a:buNone/>
            </a:pPr>
            <a:r>
              <a:rPr sz="2000" dirty="0"/>
              <a:t>    ID:</a:t>
            </a:r>
            <a:r>
              <a:rPr lang="en-US" sz="2000" dirty="0"/>
              <a:t> 20103246</a:t>
            </a:r>
            <a:endParaRPr sz="2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8A8DF-5CC1-248B-98C1-2D22631C2A9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377" name="Content Placeholder 3"/>
          <p:cNvSpPr txBox="1"/>
          <p:nvPr/>
        </p:nvSpPr>
        <p:spPr>
          <a:xfrm>
            <a:off x="6254432" y="2343149"/>
            <a:ext cx="4733720" cy="3676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1000"/>
              </a:spcBef>
              <a:defRPr b="1">
                <a:solidFill>
                  <a:srgbClr val="404040"/>
                </a:solidFill>
              </a:defRPr>
            </a:pPr>
            <a:r>
              <a:t>   </a:t>
            </a:r>
            <a:r>
              <a:rPr sz="2000"/>
              <a:t>Supervisor</a:t>
            </a:r>
          </a:p>
          <a:p>
            <a:pPr>
              <a:spcBef>
                <a:spcPts val="1000"/>
              </a:spcBef>
              <a:defRPr>
                <a:solidFill>
                  <a:srgbClr val="404040"/>
                </a:solidFill>
              </a:defRPr>
            </a:pPr>
            <a:endParaRPr sz="2000"/>
          </a:p>
          <a:p>
            <a:pPr>
              <a:spcBef>
                <a:spcPts val="1000"/>
              </a:spcBef>
              <a:defRPr>
                <a:solidFill>
                  <a:srgbClr val="404040"/>
                </a:solidFill>
              </a:defRPr>
            </a:pPr>
            <a:endParaRPr sz="2000"/>
          </a:p>
          <a:p>
            <a:pPr>
              <a:spcBef>
                <a:spcPts val="1000"/>
              </a:spcBef>
              <a:defRPr sz="2000">
                <a:solidFill>
                  <a:srgbClr val="404040"/>
                </a:solidFill>
              </a:defRPr>
            </a:pPr>
            <a:r>
              <a:t>Snaholata Mondal</a:t>
            </a:r>
          </a:p>
          <a:p>
            <a:pPr>
              <a:spcBef>
                <a:spcPts val="1000"/>
              </a:spcBef>
              <a:defRPr sz="2000">
                <a:solidFill>
                  <a:srgbClr val="404040"/>
                </a:solidFill>
              </a:defRPr>
            </a:pPr>
            <a:r>
              <a:t>Lecturer, Dept. Of CSE, IUBAT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Contd…</a:t>
            </a:r>
          </a:p>
        </p:txBody>
      </p:sp>
      <p:sp>
        <p:nvSpPr>
          <p:cNvPr id="472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29208" y="2369974"/>
            <a:ext cx="5271226" cy="4236325"/>
          </a:xfrm>
          <a:prstGeom prst="rect">
            <a:avLst/>
          </a:prstGeom>
        </p:spPr>
        <p:txBody>
          <a:bodyPr anchor="t"/>
          <a:lstStyle/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2. Doctor can apply as a doctor.</a:t>
            </a:r>
          </a:p>
          <a:p>
            <a:pPr algn="just" defTabSz="388620">
              <a:spcBef>
                <a:spcPts val="800"/>
              </a:spcBef>
              <a:defRPr sz="2040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2.1 System will check the login authentication.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 2.2  There will be a button named ”Apply for doctor”  the navbar of the doctor.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2.3 doctor can update profile.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2.4 system can store the applicable doctor information.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432F2E-5189-321E-A4C3-61BD2D194F5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sp>
        <p:nvSpPr>
          <p:cNvPr id="473" name="Content Placeholder 5"/>
          <p:cNvSpPr txBox="1"/>
          <p:nvPr/>
        </p:nvSpPr>
        <p:spPr>
          <a:xfrm>
            <a:off x="6442670" y="2663139"/>
            <a:ext cx="5271226" cy="4082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1.There is a login registration authentication functionality.</a:t>
            </a:r>
          </a:p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2. Clicking the ” Apply for doctor” button will bring up the apply page.</a:t>
            </a:r>
          </a:p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3. Clicking on ”Apply” button  doctor application will submitted.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Cont…</a:t>
            </a:r>
          </a:p>
        </p:txBody>
      </p:sp>
      <p:sp>
        <p:nvSpPr>
          <p:cNvPr id="476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29208" y="2279969"/>
            <a:ext cx="5459464" cy="4415263"/>
          </a:xfrm>
          <a:prstGeom prst="rect">
            <a:avLst/>
          </a:prstGeom>
        </p:spPr>
        <p:txBody>
          <a:bodyPr anchor="t"/>
          <a:lstStyle/>
          <a:p>
            <a:pPr algn="just" defTabSz="388620">
              <a:lnSpc>
                <a:spcPct val="90000"/>
              </a:lnSpc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388620">
              <a:lnSpc>
                <a:spcPct val="90000"/>
              </a:lnSpc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3. Doctor can check all appointments</a:t>
            </a:r>
          </a:p>
          <a:p>
            <a:pPr algn="just" defTabSz="388620">
              <a:lnSpc>
                <a:spcPct val="90000"/>
              </a:lnSpc>
              <a:spcBef>
                <a:spcPts val="800"/>
              </a:spcBef>
              <a:defRPr sz="2040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388620">
              <a:lnSpc>
                <a:spcPct val="90000"/>
              </a:lnSpc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3.1 System will check the login authentication.</a:t>
            </a:r>
          </a:p>
          <a:p>
            <a:pPr algn="just" defTabSz="388620">
              <a:lnSpc>
                <a:spcPct val="90000"/>
              </a:lnSpc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3.2  There will be a button named </a:t>
            </a:r>
          </a:p>
          <a:p>
            <a:pPr algn="just" defTabSz="388620">
              <a:lnSpc>
                <a:spcPct val="90000"/>
              </a:lnSpc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”appointments”  the navbar of the doctor.</a:t>
            </a:r>
          </a:p>
          <a:p>
            <a:pPr algn="just" defTabSz="388620">
              <a:lnSpc>
                <a:spcPct val="90000"/>
              </a:lnSpc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3.3  The system store the appointment information to the database.</a:t>
            </a:r>
          </a:p>
          <a:p>
            <a:pPr algn="just" defTabSz="388620">
              <a:lnSpc>
                <a:spcPct val="90000"/>
              </a:lnSpc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3.4 system can store doctor, patient name, appointment and booking date and time and status.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F239F-0669-DC80-6F8D-4196CB87851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/>
          </a:p>
        </p:txBody>
      </p:sp>
      <p:sp>
        <p:nvSpPr>
          <p:cNvPr id="477" name="Content Placeholder 5"/>
          <p:cNvSpPr txBox="1"/>
          <p:nvPr/>
        </p:nvSpPr>
        <p:spPr>
          <a:xfrm>
            <a:off x="6429099" y="2706618"/>
            <a:ext cx="5284797" cy="4039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 1.There is a login registration authentication functionality.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2. Clicking the ” appointments” button will bring up the appointments page.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3. Clicking on ”Action” button  doctor can  accept the appointment.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Contd…</a:t>
            </a:r>
          </a:p>
        </p:txBody>
      </p:sp>
      <p:sp>
        <p:nvSpPr>
          <p:cNvPr id="480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29208" y="2215036"/>
            <a:ext cx="5550904" cy="4483245"/>
          </a:xfrm>
          <a:prstGeom prst="rect">
            <a:avLst/>
          </a:prstGeom>
        </p:spPr>
        <p:txBody>
          <a:bodyPr anchor="t"/>
          <a:lstStyle/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4.Doctor can get the notification</a:t>
            </a:r>
            <a:endParaRPr b="1"/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 b="1">
                <a:solidFill>
                  <a:srgbClr val="404040"/>
                </a:solidFill>
              </a:defRPr>
            </a:pPr>
            <a:r>
              <a:t>System Requirements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4.1 System will check the login authentication.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 4.2  There will be a button named 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”notification” on  the navbar of the doctor.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4.3  The system store the appointment and application update information to the database.</a:t>
            </a:r>
          </a:p>
          <a:p>
            <a:pPr algn="just" defTabSz="406908">
              <a:lnSpc>
                <a:spcPct val="90000"/>
              </a:lnSpc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4.4 System give the update notification.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246A76-D569-9F2F-E25D-939E154B31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22</a:t>
            </a:fld>
            <a:endParaRPr lang="en-US"/>
          </a:p>
        </p:txBody>
      </p:sp>
      <p:sp>
        <p:nvSpPr>
          <p:cNvPr id="481" name="Content Placeholder 5"/>
          <p:cNvSpPr txBox="1"/>
          <p:nvPr/>
        </p:nvSpPr>
        <p:spPr>
          <a:xfrm>
            <a:off x="6565314" y="3098927"/>
            <a:ext cx="5148582" cy="3647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1.There is a login registration authentication functionality.</a:t>
            </a:r>
          </a:p>
          <a:p>
            <a:pPr algn="just">
              <a:lnSpc>
                <a:spcPct val="90000"/>
              </a:lnSpc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2. Clicking the ” notification” button will bring up the notification page.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Terminator"/>
          <p:cNvSpPr/>
          <p:nvPr/>
        </p:nvSpPr>
        <p:spPr>
          <a:xfrm>
            <a:off x="5040759" y="2220419"/>
            <a:ext cx="1375829" cy="68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00" y="0"/>
                </a:moveTo>
                <a:cubicBezTo>
                  <a:pt x="2418" y="0"/>
                  <a:pt x="0" y="4835"/>
                  <a:pt x="0" y="10800"/>
                </a:cubicBezTo>
                <a:cubicBezTo>
                  <a:pt x="0" y="16765"/>
                  <a:pt x="2418" y="21600"/>
                  <a:pt x="5400" y="21600"/>
                </a:cubicBezTo>
                <a:lnTo>
                  <a:pt x="16200" y="21600"/>
                </a:lnTo>
                <a:cubicBezTo>
                  <a:pt x="19182" y="21600"/>
                  <a:pt x="21600" y="16765"/>
                  <a:pt x="21600" y="10800"/>
                </a:cubicBezTo>
                <a:cubicBezTo>
                  <a:pt x="21600" y="4835"/>
                  <a:pt x="19182" y="0"/>
                  <a:pt x="16200" y="0"/>
                </a:cubicBezTo>
                <a:lnTo>
                  <a:pt x="5400" y="0"/>
                </a:lnTo>
                <a:close/>
              </a:path>
            </a:pathLst>
          </a:custGeom>
          <a:solidFill>
            <a:srgbClr val="FFFFFF"/>
          </a:solidFill>
          <a:ln w="19050" cap="rnd">
            <a:solidFill>
              <a:schemeClr val="accent1"/>
            </a:solidFill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4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Contd…</a:t>
            </a:r>
          </a:p>
        </p:txBody>
      </p:sp>
      <p:sp>
        <p:nvSpPr>
          <p:cNvPr id="485" name="Tex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971194" y="2276245"/>
            <a:ext cx="1514960" cy="477244"/>
          </a:xfrm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Patient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B6696A-0801-FE23-3E8E-68A95F64DF0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23</a:t>
            </a:fld>
            <a:endParaRPr lang="en-US"/>
          </a:p>
        </p:txBody>
      </p:sp>
      <p:sp>
        <p:nvSpPr>
          <p:cNvPr id="486" name="Content Placeholder 3"/>
          <p:cNvSpPr txBox="1"/>
          <p:nvPr/>
        </p:nvSpPr>
        <p:spPr>
          <a:xfrm>
            <a:off x="474928" y="2488346"/>
            <a:ext cx="5041395" cy="4257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User Requirements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 1. Patient need to be login first.</a:t>
            </a:r>
          </a:p>
          <a:p>
            <a:pPr algn="just" defTabSz="425195">
              <a:spcBef>
                <a:spcPts val="900"/>
              </a:spcBef>
              <a:defRPr sz="2232" b="1">
                <a:solidFill>
                  <a:srgbClr val="404040"/>
                </a:solidFill>
              </a:defRPr>
            </a:pPr>
            <a:r>
              <a:t>System Requirements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1.1 System confirm the registration before login.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1.2 System store the login and registration information.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1.3 patient can update profile.</a:t>
            </a:r>
          </a:p>
          <a:p>
            <a:pPr algn="just" defTabSz="425195">
              <a:spcBef>
                <a:spcPts val="900"/>
              </a:spcBef>
              <a:defRPr sz="2232">
                <a:solidFill>
                  <a:srgbClr val="404040"/>
                </a:solidFill>
              </a:defRPr>
            </a:pPr>
            <a:r>
              <a:t>1.4 system can store the update patient  information.</a:t>
            </a:r>
          </a:p>
        </p:txBody>
      </p:sp>
      <p:sp>
        <p:nvSpPr>
          <p:cNvPr id="487" name="Content Placeholder 5"/>
          <p:cNvSpPr txBox="1"/>
          <p:nvPr/>
        </p:nvSpPr>
        <p:spPr>
          <a:xfrm>
            <a:off x="6254432" y="3012348"/>
            <a:ext cx="5459464" cy="3733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1.There is a login registration authentication functionality.</a:t>
            </a:r>
          </a:p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2. Clicking the ”Profile” button will bring up the doctor's profile.</a:t>
            </a:r>
          </a:p>
          <a:p>
            <a:pPr algn="just"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3. Clicking on ”profile” button there is a update profile functionality.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Contd…</a:t>
            </a:r>
          </a:p>
        </p:txBody>
      </p:sp>
      <p:sp>
        <p:nvSpPr>
          <p:cNvPr id="490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29208" y="2369974"/>
            <a:ext cx="5459464" cy="4376058"/>
          </a:xfrm>
          <a:prstGeom prst="rect">
            <a:avLst/>
          </a:prstGeom>
        </p:spPr>
        <p:txBody>
          <a:bodyPr anchor="t"/>
          <a:lstStyle/>
          <a:p>
            <a:pPr algn="just" defTabSz="397763">
              <a:lnSpc>
                <a:spcPct val="90000"/>
              </a:lnSpc>
              <a:spcBef>
                <a:spcPts val="800"/>
              </a:spcBef>
              <a:defRPr sz="2088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397763">
              <a:lnSpc>
                <a:spcPct val="90000"/>
              </a:lnSpc>
              <a:spcBef>
                <a:spcPts val="800"/>
              </a:spcBef>
              <a:defRPr sz="2088">
                <a:solidFill>
                  <a:srgbClr val="404040"/>
                </a:solidFill>
              </a:defRPr>
            </a:pPr>
            <a:r>
              <a:t>2. Patient can book an appointment.</a:t>
            </a:r>
          </a:p>
          <a:p>
            <a:pPr algn="just" defTabSz="397763">
              <a:lnSpc>
                <a:spcPct val="90000"/>
              </a:lnSpc>
              <a:spcBef>
                <a:spcPts val="800"/>
              </a:spcBef>
              <a:defRPr sz="2088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397763">
              <a:lnSpc>
                <a:spcPct val="90000"/>
              </a:lnSpc>
              <a:spcBef>
                <a:spcPts val="800"/>
              </a:spcBef>
              <a:defRPr sz="2088">
                <a:solidFill>
                  <a:srgbClr val="404040"/>
                </a:solidFill>
              </a:defRPr>
            </a:pPr>
            <a:r>
              <a:t>2.1 System confirm the registration before login.</a:t>
            </a:r>
          </a:p>
          <a:p>
            <a:pPr algn="just" defTabSz="397763">
              <a:lnSpc>
                <a:spcPct val="90000"/>
              </a:lnSpc>
              <a:spcBef>
                <a:spcPts val="800"/>
              </a:spcBef>
              <a:defRPr sz="2088">
                <a:solidFill>
                  <a:srgbClr val="404040"/>
                </a:solidFill>
              </a:defRPr>
            </a:pPr>
            <a:r>
              <a:t>2.2 System store the login and registration information.</a:t>
            </a:r>
          </a:p>
          <a:p>
            <a:pPr algn="just" defTabSz="397763">
              <a:lnSpc>
                <a:spcPct val="90000"/>
              </a:lnSpc>
              <a:spcBef>
                <a:spcPts val="800"/>
              </a:spcBef>
              <a:defRPr sz="2088">
                <a:solidFill>
                  <a:srgbClr val="404040"/>
                </a:solidFill>
              </a:defRPr>
            </a:pPr>
            <a:r>
              <a:t>2.3 patient can browse  doctor page.</a:t>
            </a:r>
          </a:p>
          <a:p>
            <a:pPr algn="just" defTabSz="397763">
              <a:lnSpc>
                <a:spcPct val="90000"/>
              </a:lnSpc>
              <a:spcBef>
                <a:spcPts val="800"/>
              </a:spcBef>
              <a:defRPr sz="2088">
                <a:solidFill>
                  <a:srgbClr val="404040"/>
                </a:solidFill>
              </a:defRPr>
            </a:pPr>
            <a:r>
              <a:t>2.4 system can provide the all-doctors list.</a:t>
            </a:r>
          </a:p>
          <a:p>
            <a:pPr algn="just" defTabSz="397763">
              <a:lnSpc>
                <a:spcPct val="90000"/>
              </a:lnSpc>
              <a:spcBef>
                <a:spcPts val="800"/>
              </a:spcBef>
              <a:defRPr sz="2088">
                <a:solidFill>
                  <a:srgbClr val="404040"/>
                </a:solidFill>
              </a:defRPr>
            </a:pPr>
            <a:r>
              <a:t>2.5 system can provide the book appointment option.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A5DC2-8AB4-242D-7271-4297D070954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491" name="Content Placeholder 5"/>
          <p:cNvSpPr txBox="1"/>
          <p:nvPr/>
        </p:nvSpPr>
        <p:spPr>
          <a:xfrm>
            <a:off x="6457121" y="2369976"/>
            <a:ext cx="5256775" cy="42576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  1.There is a login registration authentication functionality.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2. Clicking the ”Doctors” button will redirect the doctors' page.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3. Clicking on ”Book Appointment” button there is a booking functionality.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4. In book appointment function there is a select date and time option.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5. There is a book appointment confirmation functionality available.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Cont…</a:t>
            </a:r>
          </a:p>
        </p:txBody>
      </p:sp>
      <p:sp>
        <p:nvSpPr>
          <p:cNvPr id="494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429208" y="2157360"/>
            <a:ext cx="5763395" cy="4588672"/>
          </a:xfrm>
          <a:prstGeom prst="rect">
            <a:avLst/>
          </a:prstGeom>
        </p:spPr>
        <p:txBody>
          <a:bodyPr anchor="t"/>
          <a:lstStyle/>
          <a:p>
            <a:pPr algn="just" defTabSz="429768">
              <a:lnSpc>
                <a:spcPct val="90000"/>
              </a:lnSpc>
              <a:spcBef>
                <a:spcPts val="900"/>
              </a:spcBef>
              <a:defRPr sz="2256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429768">
              <a:lnSpc>
                <a:spcPct val="90000"/>
              </a:lnSpc>
              <a:spcBef>
                <a:spcPts val="900"/>
              </a:spcBef>
              <a:defRPr sz="2256">
                <a:solidFill>
                  <a:srgbClr val="404040"/>
                </a:solidFill>
              </a:defRPr>
            </a:pPr>
            <a:r>
              <a:t>3. Patient can check own appointments.</a:t>
            </a:r>
          </a:p>
          <a:p>
            <a:pPr algn="just" defTabSz="429768">
              <a:lnSpc>
                <a:spcPct val="90000"/>
              </a:lnSpc>
              <a:spcBef>
                <a:spcPts val="900"/>
              </a:spcBef>
              <a:defRPr sz="2256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429768">
              <a:lnSpc>
                <a:spcPct val="90000"/>
              </a:lnSpc>
              <a:spcBef>
                <a:spcPts val="900"/>
              </a:spcBef>
              <a:defRPr sz="2256">
                <a:solidFill>
                  <a:srgbClr val="404040"/>
                </a:solidFill>
              </a:defRPr>
            </a:pPr>
            <a:r>
              <a:t>3.1 System confirm the registration before login.</a:t>
            </a:r>
          </a:p>
          <a:p>
            <a:pPr algn="just" defTabSz="429768">
              <a:lnSpc>
                <a:spcPct val="90000"/>
              </a:lnSpc>
              <a:spcBef>
                <a:spcPts val="900"/>
              </a:spcBef>
              <a:defRPr sz="2256">
                <a:solidFill>
                  <a:srgbClr val="404040"/>
                </a:solidFill>
              </a:defRPr>
            </a:pPr>
            <a:r>
              <a:t>3.2 System store the login and registration information.</a:t>
            </a:r>
          </a:p>
          <a:p>
            <a:pPr algn="just" defTabSz="429768">
              <a:lnSpc>
                <a:spcPct val="90000"/>
              </a:lnSpc>
              <a:spcBef>
                <a:spcPts val="900"/>
              </a:spcBef>
              <a:defRPr sz="2256">
                <a:solidFill>
                  <a:srgbClr val="404040"/>
                </a:solidFill>
              </a:defRPr>
            </a:pPr>
            <a:r>
              <a:t>3.3 patient can browse appointments  page.</a:t>
            </a:r>
          </a:p>
          <a:p>
            <a:pPr algn="just" defTabSz="429768">
              <a:lnSpc>
                <a:spcPct val="90000"/>
              </a:lnSpc>
              <a:spcBef>
                <a:spcPts val="900"/>
              </a:spcBef>
              <a:defRPr sz="2256">
                <a:solidFill>
                  <a:srgbClr val="404040"/>
                </a:solidFill>
              </a:defRPr>
            </a:pPr>
            <a:r>
              <a:t>3.4 system can provide the all-appointments data.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A5B6A4-D7FA-17DC-7F5B-586A1E29EF8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25</a:t>
            </a:fld>
            <a:endParaRPr lang="en-US"/>
          </a:p>
        </p:txBody>
      </p:sp>
      <p:sp>
        <p:nvSpPr>
          <p:cNvPr id="495" name="Content Placeholder 5"/>
          <p:cNvSpPr txBox="1"/>
          <p:nvPr/>
        </p:nvSpPr>
        <p:spPr>
          <a:xfrm>
            <a:off x="6626385" y="2369976"/>
            <a:ext cx="5087511" cy="416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 defTabSz="443484">
              <a:lnSpc>
                <a:spcPct val="90000"/>
              </a:lnSpc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 defTabSz="443484">
              <a:lnSpc>
                <a:spcPct val="90000"/>
              </a:lnSpc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1.There is a login registration authentication functionality.</a:t>
            </a:r>
          </a:p>
          <a:p>
            <a:pPr algn="just" defTabSz="443484">
              <a:lnSpc>
                <a:spcPct val="90000"/>
              </a:lnSpc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2. Clicking the ” Appointments” button will redirect the Appointment page.</a:t>
            </a:r>
          </a:p>
          <a:p>
            <a:pPr algn="just" defTabSz="443484">
              <a:lnSpc>
                <a:spcPct val="90000"/>
              </a:lnSpc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3. Clicking on ” Appointments” button redirect the appointments page.</a:t>
            </a:r>
          </a:p>
          <a:p>
            <a:pPr algn="just" defTabSz="443484">
              <a:lnSpc>
                <a:spcPct val="90000"/>
              </a:lnSpc>
              <a:spcBef>
                <a:spcPts val="900"/>
              </a:spcBef>
              <a:defRPr sz="2328">
                <a:solidFill>
                  <a:srgbClr val="404040"/>
                </a:solidFill>
              </a:defRPr>
            </a:pPr>
            <a:r>
              <a:t>4. In appointments page show all details of appointment.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Cont…</a:t>
            </a:r>
          </a:p>
        </p:txBody>
      </p:sp>
      <p:sp>
        <p:nvSpPr>
          <p:cNvPr id="498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557883" y="2334664"/>
            <a:ext cx="5550905" cy="4218355"/>
          </a:xfrm>
          <a:prstGeom prst="rect">
            <a:avLst/>
          </a:prstGeom>
        </p:spPr>
        <p:txBody>
          <a:bodyPr anchor="t"/>
          <a:lstStyle/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4. Patient can get Notifications.</a:t>
            </a:r>
          </a:p>
          <a:p>
            <a:pPr algn="just" defTabSz="388620">
              <a:spcBef>
                <a:spcPts val="800"/>
              </a:spcBef>
              <a:defRPr sz="2040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4.1 System confirm the registration before login.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4.2 System store the login and registration information.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4.3 patient can browse Notifications  page.</a:t>
            </a:r>
          </a:p>
          <a:p>
            <a:pPr algn="just" defTabSz="388620">
              <a:spcBef>
                <a:spcPts val="800"/>
              </a:spcBef>
              <a:defRPr sz="2040">
                <a:solidFill>
                  <a:srgbClr val="404040"/>
                </a:solidFill>
              </a:defRPr>
            </a:pPr>
            <a:r>
              <a:t>4.4 system can provide the all- Notifications data.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5B098-C7C5-3512-1A80-492A10ED979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26</a:t>
            </a:fld>
            <a:endParaRPr lang="en-US"/>
          </a:p>
        </p:txBody>
      </p:sp>
      <p:sp>
        <p:nvSpPr>
          <p:cNvPr id="499" name="Content Placeholder 5"/>
          <p:cNvSpPr txBox="1"/>
          <p:nvPr/>
        </p:nvSpPr>
        <p:spPr>
          <a:xfrm>
            <a:off x="6694869" y="2420114"/>
            <a:ext cx="5083365" cy="359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 algn="just" defTabSz="420623">
              <a:spcBef>
                <a:spcPts val="900"/>
              </a:spcBef>
              <a:defRPr sz="2116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 algn="just" defTabSz="420623">
              <a:spcBef>
                <a:spcPts val="900"/>
              </a:spcBef>
              <a:defRPr sz="2116">
                <a:solidFill>
                  <a:srgbClr val="404040"/>
                </a:solidFill>
              </a:defRPr>
            </a:pPr>
            <a:r>
              <a:t>1.There is a login registration authentication functionality.</a:t>
            </a:r>
          </a:p>
          <a:p>
            <a:pPr algn="just" defTabSz="420623">
              <a:spcBef>
                <a:spcPts val="900"/>
              </a:spcBef>
              <a:defRPr sz="2116">
                <a:solidFill>
                  <a:srgbClr val="404040"/>
                </a:solidFill>
              </a:defRPr>
            </a:pPr>
            <a:r>
              <a:t>2. Clicking the ” Notifications” button will redirect the Notifications page.</a:t>
            </a:r>
          </a:p>
          <a:p>
            <a:pPr algn="just" defTabSz="420623">
              <a:spcBef>
                <a:spcPts val="900"/>
              </a:spcBef>
              <a:defRPr sz="2116">
                <a:solidFill>
                  <a:srgbClr val="404040"/>
                </a:solidFill>
              </a:defRPr>
            </a:pPr>
            <a:r>
              <a:t>3. Clicking on ” Notifications” button redirect the notifications page.</a:t>
            </a:r>
          </a:p>
          <a:p>
            <a:pPr algn="just" defTabSz="420623">
              <a:spcBef>
                <a:spcPts val="900"/>
              </a:spcBef>
              <a:defRPr sz="2116">
                <a:solidFill>
                  <a:srgbClr val="404040"/>
                </a:solidFill>
              </a:defRPr>
            </a:pPr>
            <a:r>
              <a:t>4. In Notifications page show all details of notifications.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Requirements Cont…</a:t>
            </a:r>
          </a:p>
        </p:txBody>
      </p:sp>
      <p:sp>
        <p:nvSpPr>
          <p:cNvPr id="502" name="Content Placeholder 3"/>
          <p:cNvSpPr txBox="1">
            <a:spLocks noGrp="1"/>
          </p:cNvSpPr>
          <p:nvPr>
            <p:ph type="body" sz="quarter" idx="1"/>
          </p:nvPr>
        </p:nvSpPr>
        <p:spPr>
          <a:xfrm>
            <a:off x="654390" y="2174700"/>
            <a:ext cx="5146823" cy="4539164"/>
          </a:xfrm>
          <a:prstGeom prst="rect">
            <a:avLst/>
          </a:prstGeom>
        </p:spPr>
        <p:txBody>
          <a:bodyPr anchor="t"/>
          <a:lstStyle/>
          <a:p>
            <a:pPr algn="just" defTabSz="406908"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   </a:t>
            </a:r>
            <a:r>
              <a:rPr b="1"/>
              <a:t>User Requirements</a:t>
            </a:r>
          </a:p>
          <a:p>
            <a:pPr algn="just" defTabSz="406908"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5.  User can apply as a doctor.</a:t>
            </a:r>
          </a:p>
          <a:p>
            <a:pPr algn="just" defTabSz="406908">
              <a:spcBef>
                <a:spcPts val="800"/>
              </a:spcBef>
              <a:defRPr sz="2136" b="1">
                <a:solidFill>
                  <a:srgbClr val="404040"/>
                </a:solidFill>
              </a:defRPr>
            </a:pPr>
            <a:r>
              <a:t>    System Requirements</a:t>
            </a:r>
          </a:p>
          <a:p>
            <a:pPr algn="just" defTabSz="406908"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5.1 System will check the login authentication.</a:t>
            </a:r>
          </a:p>
          <a:p>
            <a:pPr algn="just" defTabSz="406908"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 5.2  There will be a button named ”Apply for doctor”  the navbar of the doctor.</a:t>
            </a:r>
          </a:p>
          <a:p>
            <a:pPr algn="just" defTabSz="406908"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5.3 User can update profile.</a:t>
            </a:r>
          </a:p>
          <a:p>
            <a:pPr algn="just" defTabSz="406908">
              <a:spcBef>
                <a:spcPts val="800"/>
              </a:spcBef>
              <a:defRPr sz="2136">
                <a:solidFill>
                  <a:srgbClr val="404040"/>
                </a:solidFill>
              </a:defRPr>
            </a:pPr>
            <a:r>
              <a:t>5.4 system can store the applicable User information.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54CDEA-44F2-0C84-B2AB-B57FA34EF18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27</a:t>
            </a:fld>
            <a:endParaRPr lang="en-US"/>
          </a:p>
        </p:txBody>
      </p:sp>
      <p:sp>
        <p:nvSpPr>
          <p:cNvPr id="503" name="Content Placeholder 5"/>
          <p:cNvSpPr txBox="1"/>
          <p:nvPr/>
        </p:nvSpPr>
        <p:spPr>
          <a:xfrm>
            <a:off x="6406480" y="2583094"/>
            <a:ext cx="5307416" cy="4162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pPr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 </a:t>
            </a:r>
            <a:r>
              <a:rPr b="1"/>
              <a:t>Functional Requirements</a:t>
            </a:r>
          </a:p>
          <a:p>
            <a:pPr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1.There is a login registration authentication functionality.</a:t>
            </a:r>
          </a:p>
          <a:p>
            <a:pPr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2. Clicking the ” Apply for doctor” button will bring up the apply page.</a:t>
            </a:r>
          </a:p>
          <a:p>
            <a:pPr>
              <a:spcBef>
                <a:spcPts val="1000"/>
              </a:spcBef>
              <a:defRPr sz="2400">
                <a:solidFill>
                  <a:srgbClr val="404040"/>
                </a:solidFill>
              </a:defRPr>
            </a:pPr>
            <a:r>
              <a:t>3. Clicking on ”Apply” button User application will submit.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Non-Functional Requirements</a:t>
            </a:r>
          </a:p>
        </p:txBody>
      </p:sp>
      <p:sp>
        <p:nvSpPr>
          <p:cNvPr id="506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683170" y="2281811"/>
            <a:ext cx="8825660" cy="3416301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 Showing pop up message after completion any action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 Password will be encrypted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 Usability, reliability </a:t>
            </a:r>
            <a:r>
              <a:rPr lang="en-US" dirty="0"/>
              <a:t>&amp;</a:t>
            </a:r>
            <a:r>
              <a:rPr dirty="0"/>
              <a:t> availability requirements must be ensured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8A5F87-B77C-0470-F72D-A5567EEFFE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ontent Placeholder 2"/>
          <p:cNvSpPr txBox="1">
            <a:spLocks noGrp="1"/>
          </p:cNvSpPr>
          <p:nvPr>
            <p:ph type="title"/>
          </p:nvPr>
        </p:nvSpPr>
        <p:spPr>
          <a:xfrm>
            <a:off x="2229201" y="3075780"/>
            <a:ext cx="8761414" cy="70644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just">
              <a:defRPr sz="4500" b="1">
                <a:solidFill>
                  <a:srgbClr val="000000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             Use Case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FC49DD-F078-9E67-68AA-B493F9614DF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24" descr="Picture 24"/>
          <p:cNvPicPr>
            <a:picLocks noChangeAspect="1"/>
          </p:cNvPicPr>
          <p:nvPr/>
        </p:nvPicPr>
        <p:blipFill>
          <a:blip r:embed="rId2">
            <a:alphaModFix amt="40000"/>
          </a:blip>
          <a:srcRect t="1298" b="14431"/>
          <a:stretch>
            <a:fillRect/>
          </a:stretch>
        </p:blipFill>
        <p:spPr>
          <a:xfrm>
            <a:off x="19" y="9"/>
            <a:ext cx="12191981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3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Topics to be covered</a:t>
            </a:r>
          </a:p>
        </p:txBody>
      </p:sp>
      <p:sp>
        <p:nvSpPr>
          <p:cNvPr id="38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225039"/>
            <a:ext cx="8825659" cy="451104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Introduction of Organization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Project Overview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Process Model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Requirement Engineering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System Planning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Cost Estimation 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Risk Management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Analysis Modeling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Project Demonstration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Limitation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Future Plan</a:t>
            </a:r>
            <a:endParaRPr sz="700"/>
          </a:p>
          <a:p>
            <a:pPr>
              <a:lnSpc>
                <a:spcPct val="72000"/>
              </a:lnSpc>
              <a:buChar char="❑"/>
              <a:defRPr sz="2200" b="1">
                <a:latin typeface="Arial"/>
                <a:ea typeface="Arial"/>
                <a:cs typeface="Arial"/>
                <a:sym typeface="Arial"/>
              </a:defRPr>
            </a:pPr>
            <a: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8A8BA3-D883-098A-80DC-86BCBCC8D32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E53D52-99E5-8BA2-9CDA-5A1804BCDD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A diagram of a diagram">
            <a:extLst>
              <a:ext uri="{FF2B5EF4-FFF2-40B4-BE49-F238E27FC236}">
                <a16:creationId xmlns:a16="http://schemas.microsoft.com/office/drawing/2014/main" id="{C66F3BCC-6BEC-B512-C862-13436EE95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09" y="138112"/>
            <a:ext cx="11232573" cy="658177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ontent Placeholder 2"/>
          <p:cNvSpPr txBox="1">
            <a:spLocks noGrp="1"/>
          </p:cNvSpPr>
          <p:nvPr>
            <p:ph type="title"/>
          </p:nvPr>
        </p:nvSpPr>
        <p:spPr>
          <a:xfrm>
            <a:off x="2597636" y="3075781"/>
            <a:ext cx="8761413" cy="70643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000000"/>
                </a:solidFill>
              </a:defRPr>
            </a:lvl1pPr>
          </a:lstStyle>
          <a:p>
            <a:r>
              <a:t>              SYSTEM PLANNING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018D96-6C8D-64F5-AE9B-739E7A30FE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Title 1"/>
          <p:cNvSpPr txBox="1">
            <a:spLocks noGrp="1"/>
          </p:cNvSpPr>
          <p:nvPr>
            <p:ph type="title"/>
          </p:nvPr>
        </p:nvSpPr>
        <p:spPr>
          <a:xfrm>
            <a:off x="741998" y="629538"/>
            <a:ext cx="8761415" cy="992785"/>
          </a:xfrm>
          <a:prstGeom prst="rect">
            <a:avLst/>
          </a:prstGeom>
        </p:spPr>
        <p:txBody>
          <a:bodyPr/>
          <a:lstStyle/>
          <a:p>
            <a:pPr algn="ctr" defTabSz="411479">
              <a:defRPr sz="3239" b="1"/>
            </a:pPr>
            <a:r>
              <a:t>Function Point Estimation </a:t>
            </a:r>
            <a:r>
              <a:rPr sz="2520"/>
              <a:t>(function description)….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EB7785-BA18-14D9-6335-9D6D864BEDB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15" name="Content Placeholder 3"/>
          <p:cNvGraphicFramePr/>
          <p:nvPr/>
        </p:nvGraphicFramePr>
        <p:xfrm>
          <a:off x="510244" y="1962441"/>
          <a:ext cx="11171511" cy="483361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216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8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334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325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833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Functionality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Input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Output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53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login by using username and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Email-id , password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Redirect to admin dashboard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58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see all user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S.No, first Name, last name, email, phone no. , age, gender, is doctor, remove.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remove users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Remove button, confirm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58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see all doctors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S.No, first Name, last name, email, phone no. , experience, specialization, fees, remove.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remove doctors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Remove button, confirm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581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check all appointments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Appointments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S.No , doctor, patients, appointment date and time , booking date and time, action and status.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3877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change the appointment status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Action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Title 1"/>
          <p:cNvSpPr txBox="1">
            <a:spLocks noGrp="1"/>
          </p:cNvSpPr>
          <p:nvPr>
            <p:ph type="title"/>
          </p:nvPr>
        </p:nvSpPr>
        <p:spPr>
          <a:xfrm>
            <a:off x="1217298" y="807413"/>
            <a:ext cx="8761415" cy="948651"/>
          </a:xfrm>
          <a:prstGeom prst="rect">
            <a:avLst/>
          </a:prstGeom>
        </p:spPr>
        <p:txBody>
          <a:bodyPr/>
          <a:lstStyle/>
          <a:p>
            <a:pPr defTabSz="406908">
              <a:defRPr sz="3204" b="1"/>
            </a:pPr>
            <a:r>
              <a:t>Function Point Estimation </a:t>
            </a:r>
            <a:r>
              <a:rPr sz="2492"/>
              <a:t>(function description)….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AF8F1D-B45B-D915-8821-69A72480F38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518" name="Content Placeholder 3"/>
          <p:cNvGraphicFramePr/>
          <p:nvPr/>
        </p:nvGraphicFramePr>
        <p:xfrm>
          <a:off x="536863" y="2058825"/>
          <a:ext cx="11118273" cy="465696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136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5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88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28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220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146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see all Application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 Application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S.No, first Name, last name, email, phone no. , experience, specialization, fees, action.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75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approve  or reject Application.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 Application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75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set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Profile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Name, website, email, age, phone no, address, password.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757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update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update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951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do registration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Signup button, name, email ,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Redirect to the dashboard or error message / confirmation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105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login using email and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Login button, Email-id , password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Redirect to user dashboard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itle 1"/>
          <p:cNvSpPr txBox="1">
            <a:spLocks noGrp="1"/>
          </p:cNvSpPr>
          <p:nvPr>
            <p:ph type="title"/>
          </p:nvPr>
        </p:nvSpPr>
        <p:spPr>
          <a:xfrm>
            <a:off x="1154953" y="748144"/>
            <a:ext cx="8761415" cy="932488"/>
          </a:xfrm>
          <a:prstGeom prst="rect">
            <a:avLst/>
          </a:prstGeom>
        </p:spPr>
        <p:txBody>
          <a:bodyPr/>
          <a:lstStyle/>
          <a:p>
            <a:pPr defTabSz="406908">
              <a:defRPr sz="3204" b="1"/>
            </a:pPr>
            <a:r>
              <a:t>Function Point Estimation </a:t>
            </a:r>
            <a:r>
              <a:rPr sz="2492"/>
              <a:t>(function description)….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9D75ED-0E91-181A-7C04-1EF2812A0C3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21" name="Content Placeholder 3"/>
          <p:cNvGraphicFramePr/>
          <p:nvPr/>
        </p:nvGraphicFramePr>
        <p:xfrm>
          <a:off x="491613" y="2237136"/>
          <a:ext cx="11208774" cy="448591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23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96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445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439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567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Functionality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Input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Output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66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users can see all doctors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Name, phone no. , experience, specialization, fees, available-slot.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71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book appointment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Book appointment button.
Select date and time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974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check own appointments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Appointments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S.No , doctor, patients, appointment date and time , booking date and time, status.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84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check own notifications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notifications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S.No , date and time ,status.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974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apply as a doctor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Apply as doctor  button, Experience, specialization, fees, available-slot.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008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Users can contact 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contact button, enter name, email, message.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Title 1"/>
          <p:cNvSpPr txBox="1">
            <a:spLocks noGrp="1"/>
          </p:cNvSpPr>
          <p:nvPr>
            <p:ph type="title"/>
          </p:nvPr>
        </p:nvSpPr>
        <p:spPr>
          <a:xfrm>
            <a:off x="1154953" y="706582"/>
            <a:ext cx="8761415" cy="974051"/>
          </a:xfrm>
          <a:prstGeom prst="rect">
            <a:avLst/>
          </a:prstGeom>
        </p:spPr>
        <p:txBody>
          <a:bodyPr/>
          <a:lstStyle/>
          <a:p>
            <a:pPr defTabSz="406908">
              <a:defRPr sz="3204" b="1"/>
            </a:pPr>
            <a:r>
              <a:t>Function Point Estimation </a:t>
            </a:r>
            <a:r>
              <a:rPr sz="2492"/>
              <a:t>(function description)….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91CE3-9E80-AD08-FA97-A106EA0AA9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35</a:t>
            </a:fld>
            <a:endParaRPr lang="en-US"/>
          </a:p>
        </p:txBody>
      </p:sp>
      <p:graphicFrame>
        <p:nvGraphicFramePr>
          <p:cNvPr id="524" name="Content Placeholder 3"/>
          <p:cNvGraphicFramePr/>
          <p:nvPr/>
        </p:nvGraphicFramePr>
        <p:xfrm>
          <a:off x="500494" y="2143945"/>
          <a:ext cx="11191009" cy="4464347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018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79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64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964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914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Functionality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Input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Output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2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set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Profile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Name, website, email, age, phone no, address, password.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962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update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update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652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do registration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Signup button, name, email ,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Redirect to the dashboard or error message / confirmation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962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login using email and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Login button, Email-id , password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Redirect to Doctor dashboard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4652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see all doctors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Name, phone no. , experience, specialization, fees, available-slot. 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2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book appointment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Book appointment button.
Select date and time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itle 1"/>
          <p:cNvSpPr txBox="1">
            <a:spLocks noGrp="1"/>
          </p:cNvSpPr>
          <p:nvPr>
            <p:ph type="title"/>
          </p:nvPr>
        </p:nvSpPr>
        <p:spPr>
          <a:xfrm>
            <a:off x="1154953" y="706582"/>
            <a:ext cx="8761415" cy="974051"/>
          </a:xfrm>
          <a:prstGeom prst="rect">
            <a:avLst/>
          </a:prstGeom>
        </p:spPr>
        <p:txBody>
          <a:bodyPr/>
          <a:lstStyle/>
          <a:p>
            <a:pPr defTabSz="406908">
              <a:defRPr sz="3204" b="1"/>
            </a:pPr>
            <a:r>
              <a:t>Function Point Estimation </a:t>
            </a:r>
            <a:r>
              <a:rPr sz="2492"/>
              <a:t>(function description)….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ADC0F-2CE1-CCFD-6C52-BD6BCEC2A4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527" name="Content Placeholder 3"/>
          <p:cNvGraphicFramePr/>
          <p:nvPr/>
        </p:nvGraphicFramePr>
        <p:xfrm>
          <a:off x="523772" y="2127940"/>
          <a:ext cx="11144455" cy="451385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80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3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121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76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8154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Functionality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Input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Output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1185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check  appointments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Appointments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S.No , doctor, patients, appointment date and time , booking date and time, status, action.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7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approve  appointments.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Appointments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54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check own notifications.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notifications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S.No , content, date, time.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7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contact 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 contact button, enter name, email, message.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7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set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Profile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Name, email, age, phone no, address, password.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97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update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update button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Confirmation message or error message.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itle 1"/>
          <p:cNvSpPr txBox="1">
            <a:spLocks noGrp="1"/>
          </p:cNvSpPr>
          <p:nvPr>
            <p:ph type="title"/>
          </p:nvPr>
        </p:nvSpPr>
        <p:spPr>
          <a:xfrm>
            <a:off x="1154954" y="623455"/>
            <a:ext cx="9374501" cy="105717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Function Point Estimation </a:t>
            </a:r>
            <a:r>
              <a:rPr sz="2800"/>
              <a:t>(</a:t>
            </a:r>
            <a:r>
              <a:rPr sz="2000" b="0"/>
              <a:t>Identifying  Complexity (TF)</a:t>
            </a:r>
            <a:r>
              <a:rPr sz="280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6113CB-9D35-C328-9DF0-11DEEA3A1D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30" name="Content Placeholder 3"/>
          <p:cNvGraphicFramePr/>
          <p:nvPr>
            <p:extLst>
              <p:ext uri="{D42A27DB-BD31-4B8C-83A1-F6EECF244321}">
                <p14:modId xmlns:p14="http://schemas.microsoft.com/office/powerpoint/2010/main" val="1583839172"/>
              </p:ext>
            </p:extLst>
          </p:nvPr>
        </p:nvGraphicFramePr>
        <p:xfrm>
          <a:off x="394854" y="2170500"/>
          <a:ext cx="11402290" cy="455548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84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11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47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6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702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Transaction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TF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 dirty="0">
                          <a:solidFill>
                            <a:srgbClr val="FFFFFF"/>
                          </a:solidFill>
                        </a:rPr>
                        <a:t>Fields /File involvement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FTR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702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login by using username and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/>
                        <a:t>Fields: </a:t>
                      </a:r>
                      <a:r>
                        <a:rPr sz="1400" dirty="0" err="1"/>
                        <a:t>emil</a:t>
                      </a:r>
                      <a:r>
                        <a:rPr sz="1400" dirty="0"/>
                        <a:t>, password
File: users, login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46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 dirty="0"/>
                        <a:t>Admin can see all user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S.No, Name, email, phone no. , age, gender.
File: users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702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remove users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Name, email, phone no. , age, gender.</a:t>
                      </a:r>
                    </a:p>
                    <a:p>
                      <a:pPr algn="l">
                        <a:defRPr sz="1400"/>
                      </a:pPr>
                      <a:r>
                        <a:t>File: users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46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see all doctors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S.No, Name, email, phone no. , experience, specialization , fees. </a:t>
                      </a:r>
                    </a:p>
                    <a:p>
                      <a:pPr algn="l">
                        <a:defRPr sz="1400"/>
                      </a:pPr>
                      <a:r>
                        <a:t>File: doctors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146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remove doctors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Name, email, phone no. , experience, specialization , fees
File: doctors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Title 1"/>
          <p:cNvSpPr txBox="1">
            <a:spLocks noGrp="1"/>
          </p:cNvSpPr>
          <p:nvPr>
            <p:ph type="title"/>
          </p:nvPr>
        </p:nvSpPr>
        <p:spPr>
          <a:xfrm>
            <a:off x="1154954" y="623455"/>
            <a:ext cx="9374501" cy="105717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Function Point Estimation </a:t>
            </a:r>
            <a:r>
              <a:rPr sz="2800"/>
              <a:t>(</a:t>
            </a:r>
            <a:r>
              <a:rPr sz="2000" b="0"/>
              <a:t>Identifying  Complexity (TF)</a:t>
            </a:r>
            <a:r>
              <a:rPr sz="280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6F4459-C924-ED9E-0D1A-641F49495A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38</a:t>
            </a:fld>
            <a:endParaRPr lang="en-US"/>
          </a:p>
        </p:txBody>
      </p:sp>
      <p:graphicFrame>
        <p:nvGraphicFramePr>
          <p:cNvPr id="533" name="Content Placeholder 3"/>
          <p:cNvGraphicFramePr/>
          <p:nvPr>
            <p:extLst>
              <p:ext uri="{D42A27DB-BD31-4B8C-83A1-F6EECF244321}">
                <p14:modId xmlns:p14="http://schemas.microsoft.com/office/powerpoint/2010/main" val="2714529678"/>
              </p:ext>
            </p:extLst>
          </p:nvPr>
        </p:nvGraphicFramePr>
        <p:xfrm>
          <a:off x="394855" y="2106162"/>
          <a:ext cx="11402288" cy="458412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84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6794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Transaction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TF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Fields /File involvement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FTR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520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check all appointments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doctor, patients, appointment date and time , booking date and time, action and status.
File: appointments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1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approve  or reject Application.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 doctor, patients, appointment date and time , booking date and time, action and status.
File: Application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1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set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Name, website, email, age, phone no, address, password.
File: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665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login using email and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Email-id , password
File: login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182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users can see all doctors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 Name, phone no. , experience, specialization, fees, available-slot. 
File: users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Title 1"/>
          <p:cNvSpPr txBox="1">
            <a:spLocks noGrp="1"/>
          </p:cNvSpPr>
          <p:nvPr>
            <p:ph type="title"/>
          </p:nvPr>
        </p:nvSpPr>
        <p:spPr>
          <a:xfrm>
            <a:off x="1154954" y="623455"/>
            <a:ext cx="9374501" cy="105717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Function Point Estimation </a:t>
            </a:r>
            <a:r>
              <a:rPr sz="2800"/>
              <a:t>(</a:t>
            </a:r>
            <a:r>
              <a:rPr sz="2000" b="0"/>
              <a:t>Identifying  Complexity (TF)</a:t>
            </a:r>
            <a:r>
              <a:rPr sz="280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3FF09-654B-1B24-8BAF-4CA32DA3FA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39</a:t>
            </a:fld>
            <a:endParaRPr lang="en-US"/>
          </a:p>
        </p:txBody>
      </p:sp>
      <p:graphicFrame>
        <p:nvGraphicFramePr>
          <p:cNvPr id="536" name="Content Placeholder 3"/>
          <p:cNvGraphicFramePr/>
          <p:nvPr>
            <p:extLst>
              <p:ext uri="{D42A27DB-BD31-4B8C-83A1-F6EECF244321}">
                <p14:modId xmlns:p14="http://schemas.microsoft.com/office/powerpoint/2010/main" val="2472994275"/>
              </p:ext>
            </p:extLst>
          </p:nvPr>
        </p:nvGraphicFramePr>
        <p:xfrm>
          <a:off x="394854" y="2188294"/>
          <a:ext cx="11402288" cy="455813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84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5035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Transaction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TF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Fields /File involvement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FTR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058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check own Applications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 S.No , doctor, patients, appointment date and time , booking date and time, status.
File: Applications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53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check own notifications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 S.No , date and time ,status.
File: notifications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95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apply as a doctor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Apply as doctor  button, Experience, specialization, fees, available-slot.
File: apply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733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Users can contact 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contact button, enter name, email, message.
File: contact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3868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set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 Name, website, email, age, phone no, address, password.</a:t>
                      </a:r>
                    </a:p>
                    <a:p>
                      <a:pPr algn="l">
                        <a:defRPr sz="1400"/>
                      </a:pPr>
                      <a:r>
                        <a:t>File: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Picture 4" descr="Picture 4"/>
          <p:cNvPicPr>
            <a:picLocks noChangeAspect="1"/>
          </p:cNvPicPr>
          <p:nvPr/>
        </p:nvPicPr>
        <p:blipFill>
          <a:blip r:embed="rId2">
            <a:alphaModFix amt="40000"/>
          </a:blip>
          <a:srcRect t="25000"/>
          <a:stretch>
            <a:fillRect/>
          </a:stretch>
        </p:blipFill>
        <p:spPr>
          <a:xfrm>
            <a:off x="0" y="9"/>
            <a:ext cx="12191980" cy="685799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Title 1"/>
          <p:cNvSpPr txBox="1">
            <a:spLocks noGrp="1"/>
          </p:cNvSpPr>
          <p:nvPr>
            <p:ph type="title"/>
          </p:nvPr>
        </p:nvSpPr>
        <p:spPr>
          <a:xfrm>
            <a:off x="1154954" y="2099733"/>
            <a:ext cx="8825660" cy="2677649"/>
          </a:xfrm>
          <a:prstGeom prst="rect">
            <a:avLst/>
          </a:prstGeom>
        </p:spPr>
        <p:txBody>
          <a:bodyPr anchor="b"/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t>       ABOUT ORGANIZATION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6987A8-1BB8-3455-52F1-473C1659D7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itle 1"/>
          <p:cNvSpPr txBox="1">
            <a:spLocks noGrp="1"/>
          </p:cNvSpPr>
          <p:nvPr>
            <p:ph type="title"/>
          </p:nvPr>
        </p:nvSpPr>
        <p:spPr>
          <a:xfrm>
            <a:off x="1154954" y="623455"/>
            <a:ext cx="9374501" cy="105717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Function Point Estimation </a:t>
            </a:r>
            <a:r>
              <a:rPr sz="2800"/>
              <a:t>(</a:t>
            </a:r>
            <a:r>
              <a:rPr sz="2000" b="0"/>
              <a:t>Identifying  Complexity (TF)</a:t>
            </a:r>
            <a:r>
              <a:rPr sz="280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5EB0D2-59CE-E920-93DC-FA6E76ADBCC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40</a:t>
            </a:fld>
            <a:endParaRPr lang="en-US"/>
          </a:p>
        </p:txBody>
      </p:sp>
      <p:graphicFrame>
        <p:nvGraphicFramePr>
          <p:cNvPr id="539" name="Content Placeholder 3"/>
          <p:cNvGraphicFramePr/>
          <p:nvPr>
            <p:extLst>
              <p:ext uri="{D42A27DB-BD31-4B8C-83A1-F6EECF244321}">
                <p14:modId xmlns:p14="http://schemas.microsoft.com/office/powerpoint/2010/main" val="400241517"/>
              </p:ext>
            </p:extLst>
          </p:nvPr>
        </p:nvGraphicFramePr>
        <p:xfrm>
          <a:off x="394855" y="2156125"/>
          <a:ext cx="11402288" cy="462567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4844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56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5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786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1904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Transaction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TF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Fields /File involvement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FTR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73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update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Name, website, email, age, phone no, address, password.</a:t>
                      </a:r>
                    </a:p>
                    <a:p>
                      <a:pPr algn="l">
                        <a:defRPr sz="1400"/>
                      </a:pPr>
                      <a:r>
                        <a:t>File: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92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do registration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Signup button, name, email , password.</a:t>
                      </a:r>
                    </a:p>
                    <a:p>
                      <a:pPr algn="l">
                        <a:defRPr sz="1400"/>
                      </a:pPr>
                      <a:r>
                        <a:t>File:registration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940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login using email and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Email-id , password</a:t>
                      </a:r>
                    </a:p>
                    <a:p>
                      <a:pPr algn="l">
                        <a:defRPr sz="1400"/>
                      </a:pPr>
                      <a:r>
                        <a:t>File:login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940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see all doctors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Name, phone no. , experience, specialization, fees, available-slot</a:t>
                      </a:r>
                    </a:p>
                    <a:p>
                      <a:pPr algn="l">
                        <a:defRPr sz="1400"/>
                      </a:pPr>
                      <a:r>
                        <a:t>File:doctors list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815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book appointment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Select date and time</a:t>
                      </a:r>
                    </a:p>
                    <a:p>
                      <a:pPr algn="l">
                        <a:defRPr sz="1400"/>
                      </a:pPr>
                      <a:r>
                        <a:t>File:appointment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itle 1"/>
          <p:cNvSpPr txBox="1">
            <a:spLocks noGrp="1"/>
          </p:cNvSpPr>
          <p:nvPr>
            <p:ph type="title"/>
          </p:nvPr>
        </p:nvSpPr>
        <p:spPr>
          <a:xfrm>
            <a:off x="1154954" y="623455"/>
            <a:ext cx="9374501" cy="105717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Function Point Estimation </a:t>
            </a:r>
            <a:r>
              <a:rPr sz="2800"/>
              <a:t>(</a:t>
            </a:r>
            <a:r>
              <a:rPr sz="2000" b="0"/>
              <a:t>Identifying  Complexity (TF)</a:t>
            </a:r>
            <a:r>
              <a:rPr sz="280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95E4B1-7CB0-A4CE-3D2F-6275EE2559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42" name="Content Placeholder 3"/>
          <p:cNvGraphicFramePr/>
          <p:nvPr>
            <p:extLst>
              <p:ext uri="{D42A27DB-BD31-4B8C-83A1-F6EECF244321}">
                <p14:modId xmlns:p14="http://schemas.microsoft.com/office/powerpoint/2010/main" val="1882213557"/>
              </p:ext>
            </p:extLst>
          </p:nvPr>
        </p:nvGraphicFramePr>
        <p:xfrm>
          <a:off x="537339" y="2185508"/>
          <a:ext cx="11117321" cy="448079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3973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214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4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49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766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Transaction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TF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Fields /File involvement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FTR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822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check  appointments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 doctor, patients, appointment date and time , booking date and time, status, action.</a:t>
                      </a:r>
                    </a:p>
                    <a:p>
                      <a:pPr algn="l">
                        <a:defRPr sz="1400"/>
                      </a:pPr>
                      <a:r>
                        <a:t>File: appointments, Request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373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approve  appointments.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Fields: Approved, Reject
File: appointments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5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check own notifications.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EO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content, date, time.</a:t>
                      </a:r>
                    </a:p>
                    <a:p>
                      <a:pPr algn="l">
                        <a:defRPr sz="1400"/>
                      </a:pPr>
                      <a:r>
                        <a:t>File: notifications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9373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contact 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enter name, email, message.</a:t>
                      </a:r>
                    </a:p>
                    <a:p>
                      <a:pPr algn="l">
                        <a:defRPr sz="1400"/>
                      </a:pPr>
                      <a:r>
                        <a:t>File: Contact.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8491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set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800" dirty="0"/>
                        <a:t>EI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Fields: Name, email, age, phone no, address, password.</a:t>
                      </a:r>
                    </a:p>
                    <a:p>
                      <a:pPr algn="l">
                        <a:defRPr sz="1400"/>
                      </a:pPr>
                      <a:r>
                        <a:t>File: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dirty="0"/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itle 1"/>
          <p:cNvSpPr txBox="1">
            <a:spLocks noGrp="1"/>
          </p:cNvSpPr>
          <p:nvPr>
            <p:ph type="title"/>
          </p:nvPr>
        </p:nvSpPr>
        <p:spPr>
          <a:xfrm>
            <a:off x="841664" y="665017"/>
            <a:ext cx="10474036" cy="1015615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Function Point Estimation </a:t>
            </a:r>
            <a:r>
              <a:rPr sz="2800"/>
              <a:t>(</a:t>
            </a:r>
            <a:r>
              <a:rPr sz="2000" b="0"/>
              <a:t>Identifying  Complexity (DF)</a:t>
            </a:r>
            <a:r>
              <a:rPr sz="2800"/>
              <a:t>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66C9C4-7AB6-6F15-C229-AAD400EE18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45" name="Content Placeholder 3"/>
          <p:cNvGraphicFramePr/>
          <p:nvPr/>
        </p:nvGraphicFramePr>
        <p:xfrm>
          <a:off x="444211" y="2127534"/>
          <a:ext cx="11268941" cy="464642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817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33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0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903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1842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Data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Fields/File involvement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RET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Users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S.No , Name, email , password, phone no. , age, gender.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04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Doctors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Name, email, password, age, gender, phone no. ,  experience, specialization , fees.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9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04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Appointments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doctor, patients, appointment date and time , booking date and time, action and status.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04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Applications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doctor, patients, appointment date and time , booking date and time, action and status.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6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Profile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Name, website, email, age, phone no, address, password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704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Apply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Apply as doctor  button, Experience, specialization, fees, available-slot.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6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Contact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contact button, enter name, email, message.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6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Registration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Signup button, name, email ,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64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Login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Email, password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Content Placeholder 5" descr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80" y="2594311"/>
            <a:ext cx="5256586" cy="395196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F6F88-813B-7D92-71A9-FEC4DEB9BC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itle 1"/>
          <p:cNvSpPr txBox="1">
            <a:spLocks noGrp="1"/>
          </p:cNvSpPr>
          <p:nvPr>
            <p:ph type="title"/>
          </p:nvPr>
        </p:nvSpPr>
        <p:spPr>
          <a:xfrm>
            <a:off x="1187075" y="744682"/>
            <a:ext cx="8761415" cy="110143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Function Point Estimation Cont… </a:t>
            </a:r>
            <a:r>
              <a:rPr sz="2800" b="0"/>
              <a:t>Unadjusted Function Point Contribution (TF)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FC0706-E8BB-3E41-38CB-B5966D47E7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550" name="Content Placeholder 3"/>
          <p:cNvGraphicFramePr/>
          <p:nvPr/>
        </p:nvGraphicFramePr>
        <p:xfrm>
          <a:off x="484909" y="2340031"/>
          <a:ext cx="11222180" cy="426858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60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4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63731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Transection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FTR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Complexity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UFP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2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login by using username and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7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see all user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7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remove users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7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see all doctors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7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remove doctors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7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check all appointments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07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approve  or reject Application.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07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Admin can set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070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login using email and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Title 1"/>
          <p:cNvSpPr txBox="1">
            <a:spLocks noGrp="1"/>
          </p:cNvSpPr>
          <p:nvPr>
            <p:ph type="title"/>
          </p:nvPr>
        </p:nvSpPr>
        <p:spPr>
          <a:xfrm>
            <a:off x="1187075" y="744682"/>
            <a:ext cx="8761415" cy="110143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Function Point Estimation Cont… </a:t>
            </a:r>
            <a:r>
              <a:rPr sz="2800" b="0"/>
              <a:t>Unadjusted Function Point Contribution (TF)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21A0A-B0C7-9D4A-2ED4-A29A559E79C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45</a:t>
            </a:fld>
            <a:endParaRPr lang="en-US"/>
          </a:p>
        </p:txBody>
      </p:sp>
      <p:graphicFrame>
        <p:nvGraphicFramePr>
          <p:cNvPr id="553" name="Content Placeholder 3"/>
          <p:cNvGraphicFramePr/>
          <p:nvPr/>
        </p:nvGraphicFramePr>
        <p:xfrm>
          <a:off x="484909" y="2288077"/>
          <a:ext cx="11222180" cy="440367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600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55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4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78406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Transection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FTR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Complexity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UFP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12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users can see all doctors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4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check own Applications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check own notifications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Patient can apply as a doctor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4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Users can contact 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set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 can update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do registration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0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login using email and password.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itle 1"/>
          <p:cNvSpPr txBox="1">
            <a:spLocks noGrp="1"/>
          </p:cNvSpPr>
          <p:nvPr>
            <p:ph type="title"/>
          </p:nvPr>
        </p:nvSpPr>
        <p:spPr>
          <a:xfrm>
            <a:off x="1187075" y="744682"/>
            <a:ext cx="8761415" cy="1101438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Function Point Estimation Cont… </a:t>
            </a:r>
            <a:r>
              <a:rPr sz="2800" b="0"/>
              <a:t>Unadjusted Function Point Contribution (TF)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500C42-97A5-5931-17B4-A02F1F99B2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46</a:t>
            </a:fld>
            <a:endParaRPr lang="en-US"/>
          </a:p>
        </p:txBody>
      </p:sp>
      <p:graphicFrame>
        <p:nvGraphicFramePr>
          <p:cNvPr id="556" name="Content Placeholder 3"/>
          <p:cNvGraphicFramePr/>
          <p:nvPr/>
        </p:nvGraphicFramePr>
        <p:xfrm>
          <a:off x="484909" y="2211355"/>
          <a:ext cx="11222180" cy="4423402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6145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456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2644"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Transection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FTR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Complexity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UFP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8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see all doctors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8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book appointment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8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check  appointments list.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Avg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8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approve  appointments.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8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check own notifications.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78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contact 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78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set profile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786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 can check own notifications.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7862">
                <a:tc gridSpan="5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                                                                                                                               </a:t>
                      </a:r>
                      <a:r>
                        <a:rPr sz="2000"/>
                        <a:t>Total UFP = </a:t>
                      </a:r>
                      <a:r>
                        <a:rPr sz="2000">
                          <a:solidFill>
                            <a:srgbClr val="FF0000"/>
                          </a:solidFill>
                        </a:rPr>
                        <a:t>95</a:t>
                      </a:r>
                    </a:p>
                  </a:txBody>
                  <a:tcPr marL="45720" marR="4572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Title 1"/>
          <p:cNvSpPr txBox="1">
            <a:spLocks noGrp="1"/>
          </p:cNvSpPr>
          <p:nvPr>
            <p:ph type="title"/>
          </p:nvPr>
        </p:nvSpPr>
        <p:spPr>
          <a:xfrm>
            <a:off x="1039090" y="748144"/>
            <a:ext cx="9590811" cy="1026006"/>
          </a:xfrm>
          <a:prstGeom prst="rect">
            <a:avLst/>
          </a:prstGeom>
        </p:spPr>
        <p:txBody>
          <a:bodyPr/>
          <a:lstStyle/>
          <a:p>
            <a:pPr defTabSz="406908">
              <a:defRPr sz="3559" b="1"/>
            </a:pPr>
            <a:r>
              <a:t>Function Point Estimation Cont… </a:t>
            </a:r>
            <a:br/>
            <a:r>
              <a:rPr sz="2492" b="0"/>
              <a:t>Unadjusted Function Point Contribution (DF)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13BB52-EE58-068B-39E1-D08765758EF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559" name="Content Placeholder 3"/>
          <p:cNvGraphicFramePr/>
          <p:nvPr/>
        </p:nvGraphicFramePr>
        <p:xfrm>
          <a:off x="536865" y="2238459"/>
          <a:ext cx="11118270" cy="445056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4914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7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97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15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34938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Data Function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RET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DET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Complexity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UFP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2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Users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3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Doctors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3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Appointments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3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Applications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3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Profile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3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Apply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3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Contact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3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Registration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3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Login (ILF)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Low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4938">
                <a:tc gridSpan="5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                                                                                                                                Total     =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63</a:t>
                      </a:r>
                    </a:p>
                  </a:txBody>
                  <a:tcPr marL="45720" marR="4572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itle 1"/>
          <p:cNvSpPr txBox="1">
            <a:spLocks noGrp="1"/>
          </p:cNvSpPr>
          <p:nvPr>
            <p:ph type="title"/>
          </p:nvPr>
        </p:nvSpPr>
        <p:spPr>
          <a:xfrm>
            <a:off x="806245" y="747252"/>
            <a:ext cx="9110124" cy="933381"/>
          </a:xfrm>
          <a:prstGeom prst="rect">
            <a:avLst/>
          </a:prstGeom>
        </p:spPr>
        <p:txBody>
          <a:bodyPr/>
          <a:lstStyle/>
          <a:p>
            <a:pPr defTabSz="384047">
              <a:defRPr sz="3024" b="1"/>
            </a:pPr>
            <a:r>
              <a:t>Function Point Estimation Cont…</a:t>
            </a:r>
            <a:br/>
            <a:r>
              <a:rPr sz="2351" b="0"/>
              <a:t>Performance and Environmental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7909E-F9CB-B6C7-BF4E-791B5E1D25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48</a:t>
            </a:fld>
            <a:endParaRPr lang="en-US"/>
          </a:p>
        </p:txBody>
      </p:sp>
      <p:graphicFrame>
        <p:nvGraphicFramePr>
          <p:cNvPr id="562" name="Content Placeholder 3"/>
          <p:cNvGraphicFramePr/>
          <p:nvPr/>
        </p:nvGraphicFramePr>
        <p:xfrm>
          <a:off x="491612" y="2039868"/>
          <a:ext cx="11208774" cy="460620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63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9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8710">
                <a:tc>
                  <a:txBody>
                    <a:bodyPr/>
                    <a:lstStyle/>
                    <a:p>
                      <a:pPr algn="l">
                        <a:defRPr sz="24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GSC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TDI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8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 Communication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8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Distributed Data Processing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8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Performance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8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Heavily Used Configuration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8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Transaction Rate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7871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Online Data Entry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23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End-user Efficiency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16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itle 1"/>
          <p:cNvSpPr txBox="1">
            <a:spLocks noGrp="1"/>
          </p:cNvSpPr>
          <p:nvPr>
            <p:ph type="title"/>
          </p:nvPr>
        </p:nvSpPr>
        <p:spPr>
          <a:xfrm>
            <a:off x="806245" y="747252"/>
            <a:ext cx="9110124" cy="933381"/>
          </a:xfrm>
          <a:prstGeom prst="rect">
            <a:avLst/>
          </a:prstGeom>
        </p:spPr>
        <p:txBody>
          <a:bodyPr/>
          <a:lstStyle/>
          <a:p>
            <a:pPr defTabSz="384047">
              <a:defRPr sz="3024" b="1"/>
            </a:pPr>
            <a:r>
              <a:t>Function Point Estimation Cont…</a:t>
            </a:r>
            <a:br/>
            <a:r>
              <a:rPr sz="2351" b="0"/>
              <a:t>Performance and Environmental Impact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2B367-BBC2-1C67-1F70-E2F33031F6F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49</a:t>
            </a:fld>
            <a:endParaRPr lang="en-US"/>
          </a:p>
        </p:txBody>
      </p:sp>
      <p:graphicFrame>
        <p:nvGraphicFramePr>
          <p:cNvPr id="565" name="Content Placeholder 3"/>
          <p:cNvGraphicFramePr/>
          <p:nvPr/>
        </p:nvGraphicFramePr>
        <p:xfrm>
          <a:off x="491611" y="2156895"/>
          <a:ext cx="11208774" cy="4562681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9635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94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5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1061">
                <a:tc>
                  <a:txBody>
                    <a:bodyPr/>
                    <a:lstStyle/>
                    <a:p>
                      <a:pPr algn="l">
                        <a:defRPr sz="2400"/>
                      </a:pPr>
                      <a:endParaRPr/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GSC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TDI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92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Online Update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001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Complex Processing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1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Reusability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84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Installation Ease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89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Operational Ease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710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13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Multiple Sites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708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Facilitate Change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7080">
                <a:tc gridSpan="3">
                  <a:txBody>
                    <a:bodyPr/>
                    <a:lstStyle/>
                    <a:p>
                      <a:pPr>
                        <a:defRPr sz="1800" b="1"/>
                      </a:pPr>
                      <a:r>
                        <a:t>                                             Total Degree of Influence (TDI</a:t>
                      </a:r>
                      <a:r>
                        <a:rPr b="0"/>
                        <a:t>) =   </a:t>
                      </a:r>
                      <a:r>
                        <a:rPr>
                          <a:solidFill>
                            <a:srgbClr val="FF0000"/>
                          </a:solidFill>
                        </a:rPr>
                        <a:t>35</a:t>
                      </a:r>
                    </a:p>
                  </a:txBody>
                  <a:tcPr marL="45720" marR="4572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       Organization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DFCFE4-72BE-D80B-B052-8770B4B433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</a:t>
            </a:fld>
            <a:endParaRPr lang="en-US"/>
          </a:p>
        </p:txBody>
      </p:sp>
      <p:grpSp>
        <p:nvGrpSpPr>
          <p:cNvPr id="402" name="Content Placeholder 3"/>
          <p:cNvGrpSpPr/>
          <p:nvPr/>
        </p:nvGrpSpPr>
        <p:grpSpPr>
          <a:xfrm>
            <a:off x="1097822" y="2321088"/>
            <a:ext cx="5316564" cy="4237975"/>
            <a:chOff x="0" y="0"/>
            <a:chExt cx="5316562" cy="4237973"/>
          </a:xfrm>
        </p:grpSpPr>
        <p:grpSp>
          <p:nvGrpSpPr>
            <p:cNvPr id="389" name="Group"/>
            <p:cNvGrpSpPr/>
            <p:nvPr/>
          </p:nvGrpSpPr>
          <p:grpSpPr>
            <a:xfrm>
              <a:off x="0" y="0"/>
              <a:ext cx="4253251" cy="928074"/>
              <a:chOff x="0" y="0"/>
              <a:chExt cx="4253250" cy="928073"/>
            </a:xfrm>
          </p:grpSpPr>
          <p:sp>
            <p:nvSpPr>
              <p:cNvPr id="387" name="Rounded Rectangle"/>
              <p:cNvSpPr/>
              <p:nvPr/>
            </p:nvSpPr>
            <p:spPr>
              <a:xfrm>
                <a:off x="0" y="0"/>
                <a:ext cx="4253251" cy="928074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88" name="Name :"/>
              <p:cNvSpPr txBox="1"/>
              <p:nvPr/>
            </p:nvSpPr>
            <p:spPr>
              <a:xfrm>
                <a:off x="27182" y="235437"/>
                <a:ext cx="3173366" cy="45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b="1">
                    <a:solidFill>
                      <a:srgbClr val="FFFFFF"/>
                    </a:solidFill>
                  </a:defRPr>
                </a:pPr>
                <a:r>
                  <a:t>Name </a:t>
                </a:r>
                <a:r>
                  <a:rPr sz="1400"/>
                  <a:t>:</a:t>
                </a:r>
              </a:p>
            </p:txBody>
          </p:sp>
        </p:grpSp>
        <p:grpSp>
          <p:nvGrpSpPr>
            <p:cNvPr id="392" name="Group"/>
            <p:cNvGrpSpPr/>
            <p:nvPr/>
          </p:nvGrpSpPr>
          <p:grpSpPr>
            <a:xfrm>
              <a:off x="356208" y="1049445"/>
              <a:ext cx="4253252" cy="928075"/>
              <a:chOff x="0" y="0"/>
              <a:chExt cx="4253250" cy="928073"/>
            </a:xfrm>
          </p:grpSpPr>
          <p:sp>
            <p:nvSpPr>
              <p:cNvPr id="390" name="Rounded Rectangle"/>
              <p:cNvSpPr/>
              <p:nvPr/>
            </p:nvSpPr>
            <p:spPr>
              <a:xfrm>
                <a:off x="0" y="0"/>
                <a:ext cx="4253251" cy="928074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1" name="SOLUTYA PVT. LTD."/>
              <p:cNvSpPr txBox="1"/>
              <p:nvPr/>
            </p:nvSpPr>
            <p:spPr>
              <a:xfrm>
                <a:off x="27182" y="235437"/>
                <a:ext cx="3239430" cy="45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pPr>
                <a:r>
                  <a:t>SOLUTYA PVT. LTD</a:t>
                </a:r>
                <a:r>
                  <a:rPr sz="1400"/>
                  <a:t>.</a:t>
                </a:r>
              </a:p>
            </p:txBody>
          </p:sp>
        </p:grpSp>
        <p:grpSp>
          <p:nvGrpSpPr>
            <p:cNvPr id="395" name="Group"/>
            <p:cNvGrpSpPr/>
            <p:nvPr/>
          </p:nvGrpSpPr>
          <p:grpSpPr>
            <a:xfrm>
              <a:off x="687792" y="2128079"/>
              <a:ext cx="4253252" cy="928075"/>
              <a:chOff x="0" y="0"/>
              <a:chExt cx="4253250" cy="928073"/>
            </a:xfrm>
          </p:grpSpPr>
          <p:sp>
            <p:nvSpPr>
              <p:cNvPr id="393" name="Rounded Rectangle"/>
              <p:cNvSpPr/>
              <p:nvPr/>
            </p:nvSpPr>
            <p:spPr>
              <a:xfrm>
                <a:off x="0" y="0"/>
                <a:ext cx="4253251" cy="928074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  <a:defRPr sz="14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4" name="Adress:"/>
              <p:cNvSpPr txBox="1"/>
              <p:nvPr/>
            </p:nvSpPr>
            <p:spPr>
              <a:xfrm>
                <a:off x="27182" y="235437"/>
                <a:ext cx="3244745" cy="4572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800"/>
                  </a:spcBef>
                  <a:defRPr sz="2000" b="1">
                    <a:solidFill>
                      <a:srgbClr val="FFFFFF"/>
                    </a:solidFill>
                  </a:defRPr>
                </a:pPr>
                <a:r>
                  <a:t>Adress</a:t>
                </a:r>
                <a:r>
                  <a:rPr sz="1400"/>
                  <a:t>: </a:t>
                </a:r>
              </a:p>
            </p:txBody>
          </p:sp>
        </p:grpSp>
        <p:grpSp>
          <p:nvGrpSpPr>
            <p:cNvPr id="398" name="Group"/>
            <p:cNvGrpSpPr/>
            <p:nvPr/>
          </p:nvGrpSpPr>
          <p:grpSpPr>
            <a:xfrm>
              <a:off x="1063312" y="3176253"/>
              <a:ext cx="4253251" cy="1061721"/>
              <a:chOff x="0" y="0"/>
              <a:chExt cx="4253250" cy="1061719"/>
            </a:xfrm>
          </p:grpSpPr>
          <p:sp>
            <p:nvSpPr>
              <p:cNvPr id="396" name="Rounded Rectangle"/>
              <p:cNvSpPr/>
              <p:nvPr/>
            </p:nvSpPr>
            <p:spPr>
              <a:xfrm>
                <a:off x="0" y="66822"/>
                <a:ext cx="4253251" cy="928075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defTabSz="711200">
                  <a:lnSpc>
                    <a:spcPct val="90000"/>
                  </a:lnSpc>
                  <a:spcBef>
                    <a:spcPts val="700"/>
                  </a:spcBef>
                  <a:defRPr sz="16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397" name="Imagine Osman Center, Holding No. 34 (Islami Bank Building, Road Sonargaon      Janapath, Dhaka 1230"/>
              <p:cNvSpPr txBox="1"/>
              <p:nvPr/>
            </p:nvSpPr>
            <p:spPr>
              <a:xfrm>
                <a:off x="27181" y="-1"/>
                <a:ext cx="3239430" cy="10617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60960" tIns="60960" rIns="60960" bIns="60960" numCol="1" anchor="ctr">
                <a:spAutoFit/>
              </a:bodyPr>
              <a:lstStyle>
                <a:lvl1pPr defTabSz="711200">
                  <a:lnSpc>
                    <a:spcPct val="90000"/>
                  </a:lnSpc>
                  <a:spcBef>
                    <a:spcPts val="600"/>
                  </a:spcBef>
                  <a:defRPr sz="1600">
                    <a:solidFill>
                      <a:srgbClr val="FFFFFF"/>
                    </a:solidFill>
                  </a:defRPr>
                </a:lvl1pPr>
              </a:lstStyle>
              <a:p>
                <a:r>
                  <a:t>Imagine Osman Center, Holding No. 34 (Islami Bank Building, Road Sonargaon      Janapath, Dhaka 1230</a:t>
                </a:r>
              </a:p>
            </p:txBody>
          </p:sp>
        </p:grpSp>
        <p:sp>
          <p:nvSpPr>
            <p:cNvPr id="399" name="Shape"/>
            <p:cNvSpPr/>
            <p:nvPr/>
          </p:nvSpPr>
          <p:spPr>
            <a:xfrm>
              <a:off x="3650002" y="663451"/>
              <a:ext cx="603249" cy="603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E4CAD2">
                <a:alpha val="90000"/>
              </a:srgbClr>
            </a:solidFill>
            <a:ln w="19050" cap="rnd">
              <a:solidFill>
                <a:srgbClr val="E4CAD2">
                  <a:alpha val="9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ts val="700"/>
                </a:spcBef>
                <a:defRPr sz="27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00" name="Shape"/>
            <p:cNvSpPr/>
            <p:nvPr/>
          </p:nvSpPr>
          <p:spPr>
            <a:xfrm>
              <a:off x="4006212" y="1760266"/>
              <a:ext cx="603249" cy="603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E4CAD2">
                <a:alpha val="90000"/>
              </a:srgbClr>
            </a:solidFill>
            <a:ln w="19050" cap="rnd">
              <a:solidFill>
                <a:srgbClr val="E4CAD2">
                  <a:alpha val="9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ts val="700"/>
                </a:spcBef>
                <a:defRPr sz="2700">
                  <a:solidFill>
                    <a:srgbClr val="404040"/>
                  </a:solidFill>
                </a:defRPr>
              </a:pPr>
              <a:endParaRPr/>
            </a:p>
          </p:txBody>
        </p:sp>
        <p:sp>
          <p:nvSpPr>
            <p:cNvPr id="401" name="Shape"/>
            <p:cNvSpPr/>
            <p:nvPr/>
          </p:nvSpPr>
          <p:spPr>
            <a:xfrm>
              <a:off x="4357104" y="2857082"/>
              <a:ext cx="603249" cy="6032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80"/>
                  </a:moveTo>
                  <a:lnTo>
                    <a:pt x="4860" y="11880"/>
                  </a:lnTo>
                  <a:lnTo>
                    <a:pt x="4860" y="0"/>
                  </a:lnTo>
                  <a:lnTo>
                    <a:pt x="16740" y="0"/>
                  </a:lnTo>
                  <a:lnTo>
                    <a:pt x="16740" y="11880"/>
                  </a:lnTo>
                  <a:lnTo>
                    <a:pt x="21600" y="11880"/>
                  </a:lnTo>
                  <a:lnTo>
                    <a:pt x="10800" y="21600"/>
                  </a:lnTo>
                  <a:close/>
                </a:path>
              </a:pathLst>
            </a:custGeom>
            <a:solidFill>
              <a:srgbClr val="E4CAD2">
                <a:alpha val="90000"/>
              </a:srgbClr>
            </a:solidFill>
            <a:ln w="19050" cap="rnd">
              <a:solidFill>
                <a:srgbClr val="E4CAD2">
                  <a:alpha val="9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ts val="700"/>
                </a:spcBef>
                <a:defRPr sz="2700">
                  <a:solidFill>
                    <a:srgbClr val="404040"/>
                  </a:solidFill>
                </a:defRPr>
              </a:pPr>
              <a:endParaRPr/>
            </a:p>
          </p:txBody>
        </p:sp>
      </p:grpSp>
      <p:pic>
        <p:nvPicPr>
          <p:cNvPr id="403" name="Content Placeholder 7" descr="Content Placeholder 7"/>
          <p:cNvPicPr>
            <a:picLocks noChangeAspect="1"/>
          </p:cNvPicPr>
          <p:nvPr/>
        </p:nvPicPr>
        <p:blipFill>
          <a:blip r:embed="rId2"/>
          <a:srcRect r="3"/>
          <a:stretch>
            <a:fillRect/>
          </a:stretch>
        </p:blipFill>
        <p:spPr>
          <a:xfrm>
            <a:off x="7547968" y="2273720"/>
            <a:ext cx="3927079" cy="3807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89" y="0"/>
                </a:moveTo>
                <a:cubicBezTo>
                  <a:pt x="174" y="0"/>
                  <a:pt x="0" y="179"/>
                  <a:pt x="0" y="401"/>
                </a:cubicBezTo>
                <a:lnTo>
                  <a:pt x="0" y="21197"/>
                </a:lnTo>
                <a:cubicBezTo>
                  <a:pt x="0" y="21419"/>
                  <a:pt x="174" y="21600"/>
                  <a:pt x="389" y="21600"/>
                </a:cubicBezTo>
                <a:lnTo>
                  <a:pt x="21211" y="21600"/>
                </a:lnTo>
                <a:cubicBezTo>
                  <a:pt x="21426" y="21600"/>
                  <a:pt x="21600" y="21419"/>
                  <a:pt x="21600" y="21197"/>
                </a:cubicBezTo>
                <a:lnTo>
                  <a:pt x="21600" y="401"/>
                </a:lnTo>
                <a:cubicBezTo>
                  <a:pt x="21600" y="179"/>
                  <a:pt x="21426" y="0"/>
                  <a:pt x="21211" y="0"/>
                </a:cubicBezTo>
                <a:lnTo>
                  <a:pt x="389" y="0"/>
                </a:lnTo>
                <a:close/>
              </a:path>
            </a:pathLst>
          </a:custGeom>
          <a:ln w="12700">
            <a:miter lim="400000"/>
          </a:ln>
          <a:effectLst>
            <a:outerShdw blurRad="50800" dist="50800" dir="5400000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Function Point Estimation Cont…</a:t>
            </a:r>
          </a:p>
        </p:txBody>
      </p:sp>
      <p:sp>
        <p:nvSpPr>
          <p:cNvPr id="56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98090" y="2477728"/>
            <a:ext cx="11002297" cy="4176505"/>
          </a:xfrm>
          <a:prstGeom prst="rect">
            <a:avLst/>
          </a:prstGeom>
        </p:spPr>
        <p:txBody>
          <a:bodyPr/>
          <a:lstStyle/>
          <a:p>
            <a:pPr algn="ctr">
              <a:buSzTx/>
              <a:buFont typeface="Wingdings 3"/>
              <a:buNone/>
              <a:defRPr sz="2400" b="1"/>
            </a:pPr>
            <a:r>
              <a:t>Final Calculation</a:t>
            </a:r>
          </a:p>
          <a:p>
            <a:pPr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Value adjustment factor (VAF) = (0.65 + (0.01 * TDI))</a:t>
            </a:r>
          </a:p>
          <a:p>
            <a:pPr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                                                       = (0.65 + (0.01 * 35))</a:t>
            </a:r>
          </a:p>
          <a:p>
            <a:pPr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                                                       = 1</a:t>
            </a:r>
          </a:p>
          <a:p>
            <a:pPr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Total UFP = UFP(TF) + UFP(DF)</a:t>
            </a:r>
          </a:p>
          <a:p>
            <a:pPr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                  = 95 + 63</a:t>
            </a:r>
          </a:p>
          <a:p>
            <a:pPr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                  = 158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F8AFE0-787C-C25A-5C01-2CFD452F1B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Function Point Estimation Cont…</a:t>
            </a:r>
          </a:p>
        </p:txBody>
      </p:sp>
      <p:sp>
        <p:nvSpPr>
          <p:cNvPr id="571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698090" y="2250536"/>
            <a:ext cx="11002297" cy="4504225"/>
          </a:xfrm>
          <a:prstGeom prst="rect">
            <a:avLst/>
          </a:prstGeom>
        </p:spPr>
        <p:txBody>
          <a:bodyPr/>
          <a:lstStyle/>
          <a:p>
            <a:pPr marL="274320" indent="-274320" algn="ctr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 b="1"/>
            </a:pPr>
            <a:r>
              <a:t>Final Calculation contd……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Adjusted Function Point Contribution(AFP)=Total UFP * VAF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=158 * 1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=158 Total Time Calculation Frame 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 11* 158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 5959.75 Person Hours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 1738 / 8 Person Days (Working 8 Hours a day)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 217.25 Person Days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 217.25 / 25 Man Months (25 working days a month)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 8.69 Man Months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=8.69 / 4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                        = 2.1725</a:t>
            </a:r>
          </a:p>
          <a:p>
            <a:pPr marL="274320" indent="-274320" defTabSz="365760">
              <a:lnSpc>
                <a:spcPct val="80000"/>
              </a:lnSpc>
              <a:spcBef>
                <a:spcPts val="800"/>
              </a:spcBef>
              <a:buSzTx/>
              <a:buFont typeface="Wingdings 3"/>
              <a:buNone/>
              <a:defRPr sz="1920">
                <a:solidFill>
                  <a:srgbClr val="000000"/>
                </a:solidFill>
              </a:defRPr>
            </a:pPr>
            <a:r>
              <a:t>Approximately, 2.17 months is needed for 4 person to complete the project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C9C68-BF4E-B987-B690-80FF2984F4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Project Scheduling Chart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9464DA-A1B8-ACAC-052C-201F7CE5B8B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52</a:t>
            </a:fld>
            <a:endParaRPr lang="en-US"/>
          </a:p>
        </p:txBody>
      </p:sp>
      <p:pic>
        <p:nvPicPr>
          <p:cNvPr id="574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657" y="2000955"/>
            <a:ext cx="9917150" cy="4807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8" name="Group 7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576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7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79" name="Rectangle 11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0" name="Rectangle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1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Freeform 5"/>
          <p:cNvSpPr/>
          <p:nvPr/>
        </p:nvSpPr>
        <p:spPr>
          <a:xfrm rot="15922489">
            <a:off x="3140486" y="1826076"/>
            <a:ext cx="3299408" cy="4409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72" extrusionOk="0">
                <a:moveTo>
                  <a:pt x="184" y="10323"/>
                </a:moveTo>
                <a:cubicBezTo>
                  <a:pt x="3750" y="15945"/>
                  <a:pt x="16252" y="21600"/>
                  <a:pt x="21509" y="21571"/>
                </a:cubicBezTo>
                <a:cubicBezTo>
                  <a:pt x="21576" y="7983"/>
                  <a:pt x="21533" y="13589"/>
                  <a:pt x="21600" y="0"/>
                </a:cubicBezTo>
                <a:lnTo>
                  <a:pt x="20881" y="832"/>
                </a:lnTo>
                <a:lnTo>
                  <a:pt x="20161" y="1631"/>
                </a:lnTo>
                <a:lnTo>
                  <a:pt x="19442" y="2405"/>
                </a:lnTo>
                <a:lnTo>
                  <a:pt x="18721" y="3070"/>
                </a:lnTo>
                <a:lnTo>
                  <a:pt x="17999" y="3739"/>
                </a:lnTo>
                <a:lnTo>
                  <a:pt x="17278" y="4366"/>
                </a:lnTo>
                <a:lnTo>
                  <a:pt x="16565" y="4901"/>
                </a:lnTo>
                <a:lnTo>
                  <a:pt x="15839" y="5402"/>
                </a:lnTo>
                <a:lnTo>
                  <a:pt x="15120" y="5871"/>
                </a:lnTo>
                <a:lnTo>
                  <a:pt x="14414" y="6270"/>
                </a:lnTo>
                <a:lnTo>
                  <a:pt x="13694" y="6670"/>
                </a:lnTo>
                <a:lnTo>
                  <a:pt x="12988" y="7008"/>
                </a:lnTo>
                <a:lnTo>
                  <a:pt x="12282" y="7273"/>
                </a:lnTo>
                <a:lnTo>
                  <a:pt x="11575" y="7542"/>
                </a:lnTo>
                <a:lnTo>
                  <a:pt x="10878" y="7771"/>
                </a:lnTo>
                <a:lnTo>
                  <a:pt x="10189" y="7942"/>
                </a:lnTo>
                <a:lnTo>
                  <a:pt x="9495" y="8072"/>
                </a:lnTo>
                <a:lnTo>
                  <a:pt x="8811" y="8207"/>
                </a:lnTo>
                <a:lnTo>
                  <a:pt x="8135" y="8272"/>
                </a:lnTo>
                <a:lnTo>
                  <a:pt x="7461" y="8342"/>
                </a:lnTo>
                <a:lnTo>
                  <a:pt x="6793" y="8370"/>
                </a:lnTo>
                <a:lnTo>
                  <a:pt x="6132" y="8342"/>
                </a:lnTo>
                <a:lnTo>
                  <a:pt x="5480" y="8342"/>
                </a:lnTo>
                <a:lnTo>
                  <a:pt x="4834" y="8272"/>
                </a:lnTo>
                <a:lnTo>
                  <a:pt x="4197" y="8170"/>
                </a:lnTo>
                <a:lnTo>
                  <a:pt x="3570" y="8072"/>
                </a:lnTo>
                <a:lnTo>
                  <a:pt x="2955" y="7971"/>
                </a:lnTo>
                <a:lnTo>
                  <a:pt x="2344" y="7807"/>
                </a:lnTo>
                <a:lnTo>
                  <a:pt x="1741" y="7636"/>
                </a:lnTo>
                <a:lnTo>
                  <a:pt x="1151" y="7473"/>
                </a:lnTo>
                <a:lnTo>
                  <a:pt x="0" y="7037"/>
                </a:lnTo>
                <a:cubicBezTo>
                  <a:pt x="60" y="8134"/>
                  <a:pt x="123" y="9226"/>
                  <a:pt x="184" y="10323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3" name="Freeform: Shape 19"/>
          <p:cNvSpPr/>
          <p:nvPr/>
        </p:nvSpPr>
        <p:spPr>
          <a:xfrm rot="16200000">
            <a:off x="5171964" y="-140866"/>
            <a:ext cx="6053671" cy="71397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3"/>
                </a:move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lnTo>
                  <a:pt x="127" y="17"/>
                </a:lnTo>
                <a:lnTo>
                  <a:pt x="501" y="65"/>
                </a:lnTo>
                <a:lnTo>
                  <a:pt x="773" y="100"/>
                </a:lnTo>
                <a:lnTo>
                  <a:pt x="1097" y="136"/>
                </a:lnTo>
                <a:lnTo>
                  <a:pt x="1482" y="179"/>
                </a:lnTo>
                <a:lnTo>
                  <a:pt x="1907" y="224"/>
                </a:lnTo>
                <a:lnTo>
                  <a:pt x="2387" y="272"/>
                </a:lnTo>
                <a:lnTo>
                  <a:pt x="2910" y="323"/>
                </a:lnTo>
                <a:lnTo>
                  <a:pt x="3478" y="374"/>
                </a:lnTo>
                <a:lnTo>
                  <a:pt x="4082" y="426"/>
                </a:lnTo>
                <a:lnTo>
                  <a:pt x="4735" y="473"/>
                </a:lnTo>
                <a:lnTo>
                  <a:pt x="5417" y="519"/>
                </a:lnTo>
                <a:lnTo>
                  <a:pt x="6139" y="561"/>
                </a:lnTo>
                <a:lnTo>
                  <a:pt x="6890" y="601"/>
                </a:lnTo>
                <a:lnTo>
                  <a:pt x="7674" y="639"/>
                </a:lnTo>
                <a:lnTo>
                  <a:pt x="8076" y="652"/>
                </a:lnTo>
                <a:lnTo>
                  <a:pt x="8487" y="667"/>
                </a:lnTo>
                <a:lnTo>
                  <a:pt x="8904" y="680"/>
                </a:lnTo>
                <a:lnTo>
                  <a:pt x="9323" y="689"/>
                </a:lnTo>
                <a:lnTo>
                  <a:pt x="9750" y="697"/>
                </a:lnTo>
                <a:lnTo>
                  <a:pt x="10182" y="706"/>
                </a:lnTo>
                <a:lnTo>
                  <a:pt x="10623" y="712"/>
                </a:lnTo>
                <a:lnTo>
                  <a:pt x="11068" y="712"/>
                </a:lnTo>
                <a:lnTo>
                  <a:pt x="11517" y="714"/>
                </a:lnTo>
                <a:lnTo>
                  <a:pt x="11971" y="712"/>
                </a:lnTo>
                <a:lnTo>
                  <a:pt x="12431" y="706"/>
                </a:lnTo>
                <a:lnTo>
                  <a:pt x="12891" y="701"/>
                </a:lnTo>
                <a:lnTo>
                  <a:pt x="13357" y="689"/>
                </a:lnTo>
                <a:lnTo>
                  <a:pt x="13828" y="677"/>
                </a:lnTo>
                <a:lnTo>
                  <a:pt x="14299" y="664"/>
                </a:lnTo>
                <a:lnTo>
                  <a:pt x="14774" y="644"/>
                </a:lnTo>
                <a:lnTo>
                  <a:pt x="15254" y="621"/>
                </a:lnTo>
                <a:lnTo>
                  <a:pt x="15736" y="599"/>
                </a:lnTo>
                <a:lnTo>
                  <a:pt x="16217" y="570"/>
                </a:lnTo>
                <a:lnTo>
                  <a:pt x="16705" y="536"/>
                </a:lnTo>
                <a:lnTo>
                  <a:pt x="17187" y="502"/>
                </a:lnTo>
                <a:lnTo>
                  <a:pt x="17677" y="463"/>
                </a:lnTo>
                <a:lnTo>
                  <a:pt x="18170" y="419"/>
                </a:lnTo>
                <a:lnTo>
                  <a:pt x="18656" y="374"/>
                </a:lnTo>
                <a:lnTo>
                  <a:pt x="19148" y="321"/>
                </a:lnTo>
                <a:lnTo>
                  <a:pt x="19639" y="264"/>
                </a:lnTo>
                <a:lnTo>
                  <a:pt x="20131" y="207"/>
                </a:lnTo>
                <a:lnTo>
                  <a:pt x="20622" y="141"/>
                </a:lnTo>
                <a:lnTo>
                  <a:pt x="21110" y="74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4" name="Freeform 5"/>
          <p:cNvSpPr/>
          <p:nvPr/>
        </p:nvSpPr>
        <p:spPr>
          <a:xfrm>
            <a:off x="0" y="1587"/>
            <a:ext cx="12192001" cy="68564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  <a:moveTo>
                  <a:pt x="20745" y="20100"/>
                </a:moveTo>
                <a:lnTo>
                  <a:pt x="844" y="20100"/>
                </a:lnTo>
                <a:lnTo>
                  <a:pt x="844" y="1480"/>
                </a:lnTo>
                <a:lnTo>
                  <a:pt x="20745" y="1480"/>
                </a:lnTo>
                <a:lnTo>
                  <a:pt x="20745" y="2010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5" name="Title 1"/>
          <p:cNvSpPr txBox="1">
            <a:spLocks noGrp="1"/>
          </p:cNvSpPr>
          <p:nvPr>
            <p:ph type="title"/>
          </p:nvPr>
        </p:nvSpPr>
        <p:spPr>
          <a:xfrm>
            <a:off x="5232770" y="437513"/>
            <a:ext cx="6232400" cy="5954325"/>
          </a:xfrm>
          <a:prstGeom prst="rect">
            <a:avLst/>
          </a:prstGeom>
        </p:spPr>
        <p:txBody>
          <a:bodyPr/>
          <a:lstStyle>
            <a:lvl1pPr>
              <a:defRPr sz="6000" b="1"/>
            </a:lvl1pPr>
          </a:lstStyle>
          <a:p>
            <a:r>
              <a:t>Cost Estimation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272906-FAC3-3269-6C16-EDF7E11B31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Personnel Cost</a:t>
            </a:r>
          </a:p>
        </p:txBody>
      </p:sp>
      <p:sp>
        <p:nvSpPr>
          <p:cNvPr id="58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22831" y="2442654"/>
            <a:ext cx="8825660" cy="4052940"/>
          </a:xfrm>
          <a:prstGeom prst="rect">
            <a:avLst/>
          </a:prstGeom>
        </p:spPr>
        <p:txBody>
          <a:bodyPr/>
          <a:lstStyle/>
          <a:p>
            <a:pPr algn="just">
              <a:buSzTx/>
              <a:buFont typeface="Wingdings 3"/>
              <a:buNone/>
              <a:defRPr sz="2400"/>
            </a:pPr>
            <a:r>
              <a:t>• </a:t>
            </a:r>
            <a:r>
              <a:rPr>
                <a:solidFill>
                  <a:srgbClr val="000000"/>
                </a:solidFill>
              </a:rPr>
              <a:t>Number of days in a year = 365</a:t>
            </a:r>
          </a:p>
          <a:p>
            <a:pPr algn="just"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• Number of government holidays in a year = 24</a:t>
            </a:r>
          </a:p>
          <a:p>
            <a:pPr algn="just"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• Number of weekly holidays in a year = 53</a:t>
            </a:r>
          </a:p>
          <a:p>
            <a:pPr algn="just"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• Total number of working days to develop the project =365-(53+24) =288 days</a:t>
            </a:r>
          </a:p>
          <a:p>
            <a:pPr algn="just"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• Total number of working days per months to develop the project = 288/12 =24.083 days</a:t>
            </a:r>
          </a:p>
          <a:p>
            <a:pPr algn="just">
              <a:buSzTx/>
              <a:buFont typeface="Wingdings 3"/>
              <a:buNone/>
              <a:defRPr sz="2400">
                <a:solidFill>
                  <a:srgbClr val="000000"/>
                </a:solidFill>
              </a:defRPr>
            </a:pPr>
            <a:r>
              <a:t>• Organization working hours per month= 24 * 8 = 192 hours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8B6D2-A58B-6A6F-A9CA-6259B87155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Personnel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5652C9-1AF0-A87E-943E-49F7DD0898E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55</a:t>
            </a:fld>
            <a:endParaRPr lang="en-US"/>
          </a:p>
        </p:txBody>
      </p:sp>
      <p:graphicFrame>
        <p:nvGraphicFramePr>
          <p:cNvPr id="591" name="Content Placeholder 6"/>
          <p:cNvGraphicFramePr/>
          <p:nvPr/>
        </p:nvGraphicFramePr>
        <p:xfrm>
          <a:off x="580101" y="2436352"/>
          <a:ext cx="10992464" cy="429188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27770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8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38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837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</a:rPr>
                        <a:t>Type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</a:rPr>
                        <a:t>No. Of Members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</a:rPr>
                        <a:t>Months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2000" b="1">
                          <a:solidFill>
                            <a:srgbClr val="FFFFFF"/>
                          </a:solidFill>
                        </a:rPr>
                        <a:t>Salary(Taka)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837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System Analyst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30,000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837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System Designer and Coder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60,000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37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System Tester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30,000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58376">
                <a:tc gridSpan="4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200" b="1"/>
                        <a:t>                                                Total = 120000</a:t>
                      </a:r>
                    </a:p>
                  </a:txBody>
                  <a:tcPr marL="45720" marR="4572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Hardware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2769F7-EB40-E97F-F51F-CD54CD7E312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594" name="Content Placeholder 4"/>
          <p:cNvGraphicFramePr/>
          <p:nvPr/>
        </p:nvGraphicFramePr>
        <p:xfrm>
          <a:off x="535363" y="2354159"/>
          <a:ext cx="11184687" cy="433983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209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96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03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86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80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10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6386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9946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03672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Machine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Quantity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Parts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Quantity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Price
(Taka)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Depreciation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Depreciation 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600" b="1">
                          <a:solidFill>
                            <a:srgbClr val="FFFFFF"/>
                          </a:solidFill>
                        </a:rPr>
                        <a:t>Total Cost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308">
                <a:tc rowSpan="7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Desktop Computer</a:t>
                      </a:r>
                    </a:p>
                  </a:txBody>
                  <a:tcPr marL="45720" marR="45720" horzOverflow="overflow"/>
                </a:tc>
                <a:tc rowSpan="7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Motherboard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10,000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400"/>
                      </a:pPr>
                      <a:r>
                        <a:t>(10,000/12)*4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3,500</a:t>
                      </a:r>
                    </a:p>
                  </a:txBody>
                  <a:tcPr marL="45720" marR="45720" horzOverflow="overflow"/>
                </a:tc>
                <a:tc rowSpan="7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22,000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0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Processor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10,000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(10,000/12)*4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3,500</a:t>
                      </a:r>
                    </a:p>
                  </a:txBody>
                  <a:tcPr marL="45720" marR="4572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Core i7 RAM-8GB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5000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(5,000/12)*4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2,000</a:t>
                      </a:r>
                    </a:p>
                  </a:txBody>
                  <a:tcPr marL="45720" marR="4572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0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HDD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5000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(5,000/12)*4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2,000</a:t>
                      </a:r>
                    </a:p>
                  </a:txBody>
                  <a:tcPr marL="45720" marR="4572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0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Monitor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20,000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(20,000/12)*4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7,000</a:t>
                      </a:r>
                    </a:p>
                  </a:txBody>
                  <a:tcPr marL="45720" marR="4572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0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Keyboard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500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(500/12)*4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200</a:t>
                      </a:r>
                    </a:p>
                  </a:txBody>
                  <a:tcPr marL="45720" marR="4572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0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Mouse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500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(500/12)*4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200</a:t>
                      </a:r>
                    </a:p>
                  </a:txBody>
                  <a:tcPr marL="45720" marR="45720" horzOverflow="overflow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648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Printer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printer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15,000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(15,000/12)*4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5,000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4648">
                <a:tc gridSpan="8"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t>  </a:t>
                      </a:r>
                      <a:r>
                        <a:rPr b="1"/>
                        <a:t>Total = 27,000  Taka                                                                             </a:t>
                      </a:r>
                    </a:p>
                  </a:txBody>
                  <a:tcPr marL="45720" marR="4572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 Software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62B40D-89FC-0A07-2811-6DCB75DD55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57</a:t>
            </a:fld>
            <a:endParaRPr lang="en-US"/>
          </a:p>
        </p:txBody>
      </p:sp>
      <p:graphicFrame>
        <p:nvGraphicFramePr>
          <p:cNvPr id="597" name="Content Placeholder 6"/>
          <p:cNvGraphicFramePr/>
          <p:nvPr/>
        </p:nvGraphicFramePr>
        <p:xfrm>
          <a:off x="658761" y="2406855"/>
          <a:ext cx="11041626" cy="4256049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52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800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Name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 Price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00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MS Office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20,000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00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Windows 11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00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Visual Studio Code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00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Mongo dB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0.00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00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Others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007">
                <a:tc grid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 </a:t>
                      </a:r>
                      <a:r>
                        <a:rPr b="1"/>
                        <a:t>Total= 35,000</a:t>
                      </a:r>
                    </a:p>
                  </a:txBody>
                  <a:tcPr marL="45720" marR="4572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Final Cost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C7DF3-174A-0510-E8DE-45855C95C4D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58</a:t>
            </a:fld>
            <a:endParaRPr lang="en-US"/>
          </a:p>
        </p:txBody>
      </p:sp>
      <p:graphicFrame>
        <p:nvGraphicFramePr>
          <p:cNvPr id="600" name="Content Placeholder 6"/>
          <p:cNvGraphicFramePr/>
          <p:nvPr/>
        </p:nvGraphicFramePr>
        <p:xfrm>
          <a:off x="658761" y="2406855"/>
          <a:ext cx="11041626" cy="398927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5208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20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879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Purpose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 Amount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48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Salary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120,000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48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Software 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25,000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48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Hardware cost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27,000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487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Other cost </a:t>
                      </a:r>
                    </a:p>
                  </a:txBody>
                  <a:tcPr marL="45720" marR="4572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10,000</a:t>
                      </a:r>
                    </a:p>
                  </a:txBody>
                  <a:tcPr marL="45720" marR="4572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4879">
                <a:tc gridSpan="2"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t> </a:t>
                      </a:r>
                      <a:r>
                        <a:rPr b="1"/>
                        <a:t>Total= 1,82,000 Taka</a:t>
                      </a:r>
                    </a:p>
                  </a:txBody>
                  <a:tcPr marL="45720" marR="45720" horzOverflow="overflow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683170" y="2539162"/>
            <a:ext cx="8825660" cy="341630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 typeface="Wingdings 3"/>
              <a:buNone/>
              <a:defRPr sz="3200" b="1"/>
            </a:pPr>
            <a:endParaRPr/>
          </a:p>
          <a:p>
            <a:pPr marL="0" indent="0" algn="ctr">
              <a:buSzTx/>
              <a:buFont typeface="Wingdings 3"/>
              <a:buNone/>
              <a:defRPr sz="3200" b="1"/>
            </a:pPr>
            <a:endParaRPr/>
          </a:p>
          <a:p>
            <a:pPr marL="0" indent="0" algn="ctr">
              <a:buSzTx/>
              <a:buFont typeface="Wingdings 3"/>
              <a:buNone/>
              <a:defRPr sz="3200" b="1"/>
            </a:pPr>
            <a:r>
              <a:t>RISK MANAGEMENT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712DE3-ECB5-5977-FD16-BA37701A475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itle 1"/>
          <p:cNvSpPr txBox="1">
            <a:spLocks noGrp="1"/>
          </p:cNvSpPr>
          <p:nvPr>
            <p:ph type="title"/>
          </p:nvPr>
        </p:nvSpPr>
        <p:spPr>
          <a:xfrm>
            <a:off x="1049243" y="603679"/>
            <a:ext cx="2942212" cy="1020233"/>
          </a:xfrm>
          <a:prstGeom prst="rect">
            <a:avLst/>
          </a:prstGeom>
        </p:spPr>
        <p:txBody>
          <a:bodyPr/>
          <a:lstStyle>
            <a:lvl1pPr defTabSz="429768">
              <a:lnSpc>
                <a:spcPct val="90000"/>
              </a:lnSpc>
              <a:defRPr sz="3102" b="1">
                <a:solidFill>
                  <a:srgbClr val="EBEBEB"/>
                </a:solidFill>
              </a:defRPr>
            </a:lvl1pPr>
          </a:lstStyle>
          <a:p>
            <a:r>
              <a:t>Organization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0D6034-0EB6-5C28-0BEA-DB8F427528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</a:t>
            </a:fld>
            <a:endParaRPr lang="en-US"/>
          </a:p>
        </p:txBody>
      </p:sp>
      <p:grpSp>
        <p:nvGrpSpPr>
          <p:cNvPr id="414" name="Content Placeholder 2"/>
          <p:cNvGrpSpPr/>
          <p:nvPr/>
        </p:nvGrpSpPr>
        <p:grpSpPr>
          <a:xfrm>
            <a:off x="723627" y="2434308"/>
            <a:ext cx="5783186" cy="4597172"/>
            <a:chOff x="0" y="0"/>
            <a:chExt cx="5783185" cy="4597170"/>
          </a:xfrm>
        </p:grpSpPr>
        <p:sp>
          <p:nvSpPr>
            <p:cNvPr id="406" name="Line"/>
            <p:cNvSpPr/>
            <p:nvPr/>
          </p:nvSpPr>
          <p:spPr>
            <a:xfrm>
              <a:off x="0" y="0"/>
              <a:ext cx="5783186" cy="0"/>
            </a:xfrm>
            <a:prstGeom prst="line">
              <a:avLst/>
            </a:prstGeom>
            <a:gradFill flip="none" rotWithShape="1">
              <a:gsLst>
                <a:gs pos="0">
                  <a:srgbClr val="E96D90"/>
                </a:gs>
                <a:gs pos="100000">
                  <a:srgbClr val="C12654"/>
                </a:gs>
              </a:gsLst>
              <a:lin ang="5400000" scaled="0"/>
            </a:gradFill>
            <a:ln w="9525" cap="rnd">
              <a:solidFill>
                <a:schemeClr val="accent2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7" name="Solutya Pvt. Ltd., the premier software company in Dhaka and Uttara."/>
            <p:cNvSpPr txBox="1"/>
            <p:nvPr/>
          </p:nvSpPr>
          <p:spPr>
            <a:xfrm>
              <a:off x="0" y="0"/>
              <a:ext cx="5783185" cy="8093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80" tIns="68580" rIns="68580" bIns="68580" numCol="1" anchor="t">
              <a:noAutofit/>
            </a:bodyPr>
            <a:lstStyle>
              <a:lvl1pPr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Solutya Pvt. Ltd., the premier software company in Dhaka and Uttara.</a:t>
              </a:r>
            </a:p>
          </p:txBody>
        </p:sp>
        <p:sp>
          <p:nvSpPr>
            <p:cNvPr id="408" name="Line"/>
            <p:cNvSpPr/>
            <p:nvPr/>
          </p:nvSpPr>
          <p:spPr>
            <a:xfrm>
              <a:off x="0" y="833817"/>
              <a:ext cx="5783186" cy="1"/>
            </a:xfrm>
            <a:prstGeom prst="line">
              <a:avLst/>
            </a:prstGeom>
            <a:gradFill flip="none" rotWithShape="1">
              <a:gsLst>
                <a:gs pos="0">
                  <a:srgbClr val="E96D90"/>
                </a:gs>
                <a:gs pos="100000">
                  <a:srgbClr val="C12654"/>
                </a:gs>
              </a:gsLst>
              <a:lin ang="5400000" scaled="0"/>
            </a:gradFill>
            <a:ln w="9525" cap="rnd">
              <a:solidFill>
                <a:schemeClr val="accent2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09" name="They provides customized web- based solutions including Custom Websites, e-commerce portal, Personal or Business portfolio and management solutions."/>
            <p:cNvSpPr txBox="1"/>
            <p:nvPr/>
          </p:nvSpPr>
          <p:spPr>
            <a:xfrm>
              <a:off x="0" y="833817"/>
              <a:ext cx="5777538" cy="14186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80" tIns="68580" rIns="68580" bIns="68580" numCol="1" anchor="t">
              <a:noAutofit/>
            </a:bodyPr>
            <a:lstStyle>
              <a:lvl1pPr defTabSz="800100">
                <a:lnSpc>
                  <a:spcPct val="90000"/>
                </a:lnSpc>
                <a:spcBef>
                  <a:spcPts val="700"/>
                </a:spcBef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They provides customized web- based solutions including Custom Websites, e-commerce portal, Personal or Business portfolio and management solutions. </a:t>
              </a:r>
            </a:p>
          </p:txBody>
        </p:sp>
        <p:sp>
          <p:nvSpPr>
            <p:cNvPr id="410" name="Line"/>
            <p:cNvSpPr/>
            <p:nvPr/>
          </p:nvSpPr>
          <p:spPr>
            <a:xfrm>
              <a:off x="0" y="2225232"/>
              <a:ext cx="5783186" cy="1"/>
            </a:xfrm>
            <a:prstGeom prst="line">
              <a:avLst/>
            </a:prstGeom>
            <a:gradFill flip="none" rotWithShape="1">
              <a:gsLst>
                <a:gs pos="0">
                  <a:srgbClr val="E96D90"/>
                </a:gs>
                <a:gs pos="100000">
                  <a:srgbClr val="C12654"/>
                </a:gs>
              </a:gsLst>
              <a:lin ang="5400000" scaled="0"/>
            </a:gradFill>
            <a:ln w="9525" cap="rnd">
              <a:solidFill>
                <a:schemeClr val="accent2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1" name="They build easy to use, fast and beautiful native and non-native mobile applications for iOS and Android Devices."/>
            <p:cNvSpPr txBox="1"/>
            <p:nvPr/>
          </p:nvSpPr>
          <p:spPr>
            <a:xfrm>
              <a:off x="0" y="2225232"/>
              <a:ext cx="5777538" cy="10093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noAutofit/>
            </a:bodyPr>
            <a:lstStyle>
              <a:lvl1pPr defTabSz="711200">
                <a:lnSpc>
                  <a:spcPct val="90000"/>
                </a:lnSpc>
                <a:spcBef>
                  <a:spcPts val="600"/>
                </a:spcBef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t>They build easy to use, fast and beautiful native and non-native mobile applications for iOS and Android Devices.</a:t>
              </a:r>
            </a:p>
          </p:txBody>
        </p:sp>
        <p:sp>
          <p:nvSpPr>
            <p:cNvPr id="412" name="Line"/>
            <p:cNvSpPr/>
            <p:nvPr/>
          </p:nvSpPr>
          <p:spPr>
            <a:xfrm>
              <a:off x="0" y="3086279"/>
              <a:ext cx="5783186" cy="1"/>
            </a:xfrm>
            <a:prstGeom prst="line">
              <a:avLst/>
            </a:prstGeom>
            <a:gradFill flip="none" rotWithShape="1">
              <a:gsLst>
                <a:gs pos="0">
                  <a:srgbClr val="E96D90"/>
                </a:gs>
                <a:gs pos="100000">
                  <a:srgbClr val="C12654"/>
                </a:gs>
              </a:gsLst>
              <a:lin ang="5400000" scaled="0"/>
            </a:gradFill>
            <a:ln w="9525" cap="rnd">
              <a:solidFill>
                <a:schemeClr val="accent2"/>
              </a:solidFill>
              <a:prstDash val="solid"/>
              <a:round/>
            </a:ln>
            <a:effectLst>
              <a:outerShdw blurRad="38100" dist="25400" dir="5400000" rotWithShape="0">
                <a:srgbClr val="000000">
                  <a:alpha val="45000"/>
                </a:srgbClr>
              </a:outerShdw>
            </a:effectLst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13" name="Based on client’s requirement, puts its professional team and process planning to work and is able to attain goals and objectives for the benefit of the client."/>
            <p:cNvSpPr txBox="1"/>
            <p:nvPr/>
          </p:nvSpPr>
          <p:spPr>
            <a:xfrm>
              <a:off x="0" y="3086279"/>
              <a:ext cx="5777538" cy="15108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0960" tIns="60960" rIns="60960" bIns="60960" numCol="1" anchor="t">
              <a:noAutofit/>
            </a:bodyPr>
            <a:lstStyle>
              <a:lvl1pPr defTabSz="711200">
                <a:lnSpc>
                  <a:spcPct val="90000"/>
                </a:lnSpc>
                <a:spcBef>
                  <a:spcPts val="600"/>
                </a:spcBef>
                <a:defRPr sz="1600">
                  <a:solidFill>
                    <a:srgbClr val="FFFFFF"/>
                  </a:solidFill>
                </a:defRPr>
              </a:lvl1pPr>
            </a:lstStyle>
            <a:p>
              <a:r>
                <a:t>Based on client’s requirement, puts its professional team and process planning to work and is able to attain goals and objectives for the benefit of the client.</a:t>
              </a:r>
            </a:p>
          </p:txBody>
        </p:sp>
      </p:grpSp>
      <p:pic>
        <p:nvPicPr>
          <p:cNvPr id="415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153" y="2339450"/>
            <a:ext cx="4260973" cy="4260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r>
              <a:t>The RMMM Plan</a:t>
            </a:r>
          </a:p>
        </p:txBody>
      </p:sp>
      <p:sp>
        <p:nvSpPr>
          <p:cNvPr id="60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89936" y="2389238"/>
            <a:ext cx="11149780" cy="4208208"/>
          </a:xfrm>
          <a:prstGeom prst="rect">
            <a:avLst/>
          </a:prstGeom>
        </p:spPr>
        <p:txBody>
          <a:bodyPr/>
          <a:lstStyle/>
          <a:p>
            <a:pPr marL="0" indent="0" algn="just">
              <a:lnSpc>
                <a:spcPct val="150000"/>
              </a:lnSpc>
              <a:buSzTx/>
              <a:buFont typeface="Wingdings 3"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pPr>
            <a:r>
              <a:t>Risk Mitigation: </a:t>
            </a:r>
            <a:r>
              <a:rPr b="0"/>
              <a:t>Proactive planning for risk avoidance. </a:t>
            </a:r>
          </a:p>
          <a:p>
            <a:pPr marL="0" indent="0" algn="just">
              <a:lnSpc>
                <a:spcPct val="150000"/>
              </a:lnSpc>
              <a:buSzTx/>
              <a:buFont typeface="Wingdings 3"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pPr>
            <a:r>
              <a:t>Risk Monitoring: </a:t>
            </a:r>
            <a:r>
              <a:rPr b="0"/>
              <a:t>Assessing whether predicted risks occur or not, ensuring preventive steps are being properly applied, collect information for future risk analysis, attempt to determine which risks caused which problem. </a:t>
            </a:r>
          </a:p>
          <a:p>
            <a:pPr marL="0" indent="0" algn="just">
              <a:lnSpc>
                <a:spcPct val="150000"/>
              </a:lnSpc>
              <a:buSzTx/>
              <a:buFont typeface="Wingdings 3"/>
              <a:buNone/>
              <a:defRPr sz="2400" b="1">
                <a:latin typeface="+mn-lt"/>
                <a:ea typeface="+mn-ea"/>
                <a:cs typeface="+mn-cs"/>
                <a:sym typeface="Calibri"/>
              </a:defRPr>
            </a:pPr>
            <a:r>
              <a:t>Risk Management: </a:t>
            </a:r>
            <a:r>
              <a:rPr b="0"/>
              <a:t>Actions to be taken in the event that mitigation steps have failed and the risk has become a live problem.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44793F-224A-858E-C222-9DE80FD4353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310362" y="2979378"/>
            <a:ext cx="8825660" cy="1714951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 typeface="Wingdings 3"/>
              <a:buNone/>
              <a:defRPr sz="4400" b="1"/>
            </a:pPr>
            <a:endParaRPr/>
          </a:p>
          <a:p>
            <a:pPr marL="0" indent="0" algn="ctr">
              <a:buSzTx/>
              <a:buFont typeface="Wingdings 3"/>
              <a:buNone/>
              <a:defRPr sz="4400" b="1"/>
            </a:pPr>
            <a:r>
              <a:t>Analysis Modelling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332BA5-4373-5D2D-8697-BB999AB7521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683170" y="3718176"/>
            <a:ext cx="8825660" cy="10541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600" b="1"/>
            </a:lvl1pPr>
          </a:lstStyle>
          <a:p>
            <a:r>
              <a:t>        Activity Diagram of Admin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32B89-326F-1DE8-D18A-E80950A90B4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Rectangle 42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2" name="Rectangle 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3D9EE6-7187-4EE8-41E9-51567B0D11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63</a:t>
            </a:fld>
            <a:endParaRPr lang="en-US"/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23BF72A7-E436-3970-FAAC-4B82BBCCE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409" y="0"/>
            <a:ext cx="5636834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Title 1"/>
          <p:cNvSpPr txBox="1">
            <a:spLocks noGrp="1"/>
          </p:cNvSpPr>
          <p:nvPr>
            <p:ph type="body" sz="half" idx="1"/>
          </p:nvPr>
        </p:nvSpPr>
        <p:spPr>
          <a:xfrm>
            <a:off x="2597677" y="3382631"/>
            <a:ext cx="8824914" cy="14859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200" b="1"/>
            </a:lvl1pPr>
          </a:lstStyle>
          <a:p>
            <a:r>
              <a:t>         Activity Diagram of Patient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1F814D-B10D-BB9D-3E93-A0E17C5E02A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2C6294-5660-3C43-2445-F1431E19C0A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65</a:t>
            </a:fld>
            <a:endParaRPr lang="en-US"/>
          </a:p>
        </p:txBody>
      </p:sp>
      <p:pic>
        <p:nvPicPr>
          <p:cNvPr id="5" name="Picture 4" descr="A diagram of a process&#10;&#10;Description automatically generated">
            <a:extLst>
              <a:ext uri="{FF2B5EF4-FFF2-40B4-BE49-F238E27FC236}">
                <a16:creationId xmlns:a16="http://schemas.microsoft.com/office/drawing/2014/main" id="{A2DAA7DF-2A05-27AD-AF8A-EC3D55B8E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086" y="0"/>
            <a:ext cx="6059431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158985" y="3655059"/>
            <a:ext cx="9772126" cy="82550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200" b="1"/>
            </a:lvl1pPr>
          </a:lstStyle>
          <a:p>
            <a:r>
              <a:t>            Activity Diagram of Doctor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21A757-3495-C308-A86E-DC7BB20C02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006335-A59B-CB43-0DD2-72BF242751B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67</a:t>
            </a:fld>
            <a:endParaRPr lang="en-US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B810E9CD-F51C-8FF8-4AC6-328B306E71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3" y="0"/>
            <a:ext cx="5427513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353726" y="3632200"/>
            <a:ext cx="8825660" cy="138938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200" b="1"/>
            </a:lvl1pPr>
          </a:lstStyle>
          <a:p>
            <a:r>
              <a:t>                Swim Lane Diagrams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0543F8-3414-4D7C-128D-1CED793BA1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753503-0A0F-6420-F4D3-758E39D45E5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69</a:t>
            </a:fld>
            <a:endParaRPr lang="en-US"/>
          </a:p>
        </p:txBody>
      </p:sp>
      <p:pic>
        <p:nvPicPr>
          <p:cNvPr id="4" name="Picture 3" descr="A diagram of a process&#10;&#10;Description automatically generated">
            <a:extLst>
              <a:ext uri="{FF2B5EF4-FFF2-40B4-BE49-F238E27FC236}">
                <a16:creationId xmlns:a16="http://schemas.microsoft.com/office/drawing/2014/main" id="{415D788C-8FBC-DB04-BAF5-F4652FA55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886" y="0"/>
            <a:ext cx="6585857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6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417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18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0" name="Rectangle 10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23" name="Group 12"/>
          <p:cNvGrpSpPr/>
          <p:nvPr/>
        </p:nvGrpSpPr>
        <p:grpSpPr>
          <a:xfrm>
            <a:off x="0" y="0"/>
            <a:ext cx="12192001" cy="6858000"/>
            <a:chOff x="0" y="0"/>
            <a:chExt cx="12192000" cy="6858000"/>
          </a:xfrm>
        </p:grpSpPr>
        <p:sp>
          <p:nvSpPr>
            <p:cNvPr id="421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2" name="Freeform 5"/>
            <p:cNvSpPr/>
            <p:nvPr/>
          </p:nvSpPr>
          <p:spPr>
            <a:xfrm>
              <a:off x="0" y="1587"/>
              <a:ext cx="12192001" cy="68564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  <a:moveTo>
                    <a:pt x="20745" y="20100"/>
                  </a:moveTo>
                  <a:lnTo>
                    <a:pt x="844" y="20100"/>
                  </a:lnTo>
                  <a:lnTo>
                    <a:pt x="844" y="1480"/>
                  </a:lnTo>
                  <a:lnTo>
                    <a:pt x="20745" y="1480"/>
                  </a:lnTo>
                  <a:lnTo>
                    <a:pt x="20745" y="201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424" name="Title 1"/>
          <p:cNvSpPr txBox="1">
            <a:spLocks noGrp="1"/>
          </p:cNvSpPr>
          <p:nvPr>
            <p:ph type="title"/>
          </p:nvPr>
        </p:nvSpPr>
        <p:spPr>
          <a:xfrm>
            <a:off x="4678419" y="1370143"/>
            <a:ext cx="6391271" cy="4157446"/>
          </a:xfrm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FFFFFF"/>
                </a:solidFill>
              </a:defRPr>
            </a:lvl1pPr>
          </a:lstStyle>
          <a:p>
            <a:r>
              <a:t>Project 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062ED1-5A9B-D93E-C43A-B0D6C14C3A6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</a:t>
            </a:fld>
            <a:endParaRPr lang="en-US"/>
          </a:p>
        </p:txBody>
      </p:sp>
      <p:sp>
        <p:nvSpPr>
          <p:cNvPr id="425" name="Straight Connector 16"/>
          <p:cNvSpPr/>
          <p:nvPr/>
        </p:nvSpPr>
        <p:spPr>
          <a:xfrm flipH="1">
            <a:off x="4356687" y="1930986"/>
            <a:ext cx="1" cy="3200401"/>
          </a:xfrm>
          <a:prstGeom prst="line">
            <a:avLst/>
          </a:prstGeom>
          <a:ln w="15875" cap="sq">
            <a:solidFill>
              <a:srgbClr val="FFFFFF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Title 1"/>
          <p:cNvSpPr txBox="1">
            <a:spLocks noGrp="1"/>
          </p:cNvSpPr>
          <p:nvPr>
            <p:ph type="body" sz="half" idx="1"/>
          </p:nvPr>
        </p:nvSpPr>
        <p:spPr>
          <a:xfrm>
            <a:off x="1945166" y="3760225"/>
            <a:ext cx="8824914" cy="11567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200" b="1"/>
            </a:lvl1pPr>
          </a:lstStyle>
          <a:p>
            <a:r>
              <a:t>          Sequence Diagrams for Admin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62586A-F871-A55C-8FEA-C424D3BA05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B91461-495B-DAE4-E8E6-25D5801D0E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71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67463BE-F29A-63D9-2602-21ED5DD6C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35" y="0"/>
            <a:ext cx="9466119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itle 1"/>
          <p:cNvSpPr txBox="1">
            <a:spLocks noGrp="1"/>
          </p:cNvSpPr>
          <p:nvPr>
            <p:ph type="body" sz="half" idx="1"/>
          </p:nvPr>
        </p:nvSpPr>
        <p:spPr>
          <a:xfrm>
            <a:off x="1683543" y="3599380"/>
            <a:ext cx="8824914" cy="11567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200" b="1"/>
            </a:lvl1pPr>
          </a:lstStyle>
          <a:p>
            <a:r>
              <a:t>          Sequence Diagrams for Patient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A2EFF1-7C96-B5EB-86D8-D021538DAEA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D0C31-A153-CCF3-5254-813FCB59161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73</a:t>
            </a:fld>
            <a:endParaRPr lang="en-US"/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8C6D65F-7EF1-F8DE-B417-1F9BD9C1F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18" y="0"/>
            <a:ext cx="9396408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itle 1"/>
          <p:cNvSpPr txBox="1">
            <a:spLocks noGrp="1"/>
          </p:cNvSpPr>
          <p:nvPr>
            <p:ph type="body" sz="half" idx="1"/>
          </p:nvPr>
        </p:nvSpPr>
        <p:spPr>
          <a:xfrm>
            <a:off x="1683543" y="3792394"/>
            <a:ext cx="8824914" cy="115673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200" b="1"/>
            </a:lvl1pPr>
          </a:lstStyle>
          <a:p>
            <a:r>
              <a:t>          Sequence Diagrams for Doctor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533CCC-7217-27CA-2620-B86A4CDE4A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A8C125-093A-2543-6434-06295CE7F1D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75</a:t>
            </a:fld>
            <a:endParaRPr lang="en-US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288FDAA-C991-115A-D729-1E37E3DDC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5" y="0"/>
            <a:ext cx="9953488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825659" cy="133189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6000" b="1"/>
            </a:lvl1pPr>
          </a:lstStyle>
          <a:p>
            <a:r>
              <a:t>                   CRC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AA7C62-E562-1527-9EC0-1A1921A9C13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C3615F-C5DA-0D1F-2244-8AC866E2412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77</a:t>
            </a:fld>
            <a:endParaRPr lang="en-US"/>
          </a:p>
        </p:txBody>
      </p:sp>
      <p:pic>
        <p:nvPicPr>
          <p:cNvPr id="4" name="Picture 3" descr="A group of papers with text">
            <a:extLst>
              <a:ext uri="{FF2B5EF4-FFF2-40B4-BE49-F238E27FC236}">
                <a16:creationId xmlns:a16="http://schemas.microsoft.com/office/drawing/2014/main" id="{6908E8F7-91B1-D6F7-4C40-E359191F3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7" y="0"/>
            <a:ext cx="11876809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8825659" cy="133189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6000" b="1"/>
            </a:lvl1pPr>
          </a:lstStyle>
          <a:p>
            <a:r>
              <a:t>                   ERD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30094-187C-894B-9E00-650D8EA755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14229E-3995-7EE5-1549-7F4D6A8ED71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79</a:t>
            </a:fld>
            <a:endParaRPr lang="en-US"/>
          </a:p>
        </p:txBody>
      </p:sp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526A0344-ED0C-89CF-F787-06CF40556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4" y="0"/>
            <a:ext cx="11366537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Introduction</a:t>
            </a:r>
          </a:p>
        </p:txBody>
      </p:sp>
      <p:sp>
        <p:nvSpPr>
          <p:cNvPr id="42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281994"/>
            <a:ext cx="10061565" cy="4041214"/>
          </a:xfrm>
          <a:prstGeom prst="rect">
            <a:avLst/>
          </a:prstGeom>
        </p:spPr>
        <p:txBody>
          <a:bodyPr/>
          <a:lstStyle/>
          <a:p>
            <a:pPr marL="332613" indent="-332613" defTabSz="443484">
              <a:lnSpc>
                <a:spcPct val="90000"/>
              </a:lnSpc>
              <a:spcBef>
                <a:spcPts val="900"/>
              </a:spcBef>
              <a:defRPr sz="2328"/>
            </a:pPr>
            <a:r>
              <a:rPr dirty="0"/>
              <a:t>“</a:t>
            </a:r>
            <a:r>
              <a:rPr b="1" dirty="0"/>
              <a:t>The doctor appointment system </a:t>
            </a:r>
            <a:r>
              <a:rPr dirty="0"/>
              <a:t>”streamlines scheduling and managing appointments between patients and doctor’s </a:t>
            </a:r>
          </a:p>
          <a:p>
            <a:pPr marL="332613" indent="-332613" defTabSz="443484">
              <a:lnSpc>
                <a:spcPct val="90000"/>
              </a:lnSpc>
              <a:spcBef>
                <a:spcPts val="900"/>
              </a:spcBef>
              <a:defRPr sz="2328"/>
            </a:pPr>
            <a:r>
              <a:rPr dirty="0"/>
              <a:t>It leverages technology to offer patients the convenience of booking appointments, checking doctor list, get notification and have access of own profile.</a:t>
            </a:r>
          </a:p>
          <a:p>
            <a:pPr marL="332613" indent="-332613" defTabSz="443484">
              <a:lnSpc>
                <a:spcPct val="90000"/>
              </a:lnSpc>
              <a:spcBef>
                <a:spcPts val="900"/>
              </a:spcBef>
              <a:defRPr sz="2328"/>
            </a:pPr>
            <a:r>
              <a:rPr dirty="0"/>
              <a:t>Doctor </a:t>
            </a:r>
            <a:r>
              <a:rPr lang="en-US" dirty="0"/>
              <a:t>can</a:t>
            </a:r>
            <a:r>
              <a:rPr dirty="0"/>
              <a:t> check all patient list and accept the appointment. </a:t>
            </a:r>
          </a:p>
          <a:p>
            <a:pPr marL="332613" indent="-332613" defTabSz="443484">
              <a:lnSpc>
                <a:spcPct val="90000"/>
              </a:lnSpc>
              <a:spcBef>
                <a:spcPts val="900"/>
              </a:spcBef>
              <a:defRPr sz="2328"/>
            </a:pPr>
            <a:r>
              <a:rPr dirty="0"/>
              <a:t>The system aims to improve the patient experience by reducing wait times, minimizing administrative burdens, and enhancing access to appointment services, contributing to better care and satisfaction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7CC489-3E5C-EDB1-A462-5A55E1CB34B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534955" y="3463913"/>
            <a:ext cx="11122090" cy="127061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3"/>
              <a:buNone/>
              <a:defRPr sz="3200" b="1"/>
            </a:lvl1pPr>
          </a:lstStyle>
          <a:p>
            <a:r>
              <a:t>Data Flow Diagram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E77796-2113-0B11-E175-C6E179E31FA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t>Context level DFD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A9608E-BDD9-1379-1367-4818FFF9BC4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81</a:t>
            </a:fld>
            <a:endParaRPr lang="en-US"/>
          </a:p>
        </p:txBody>
      </p:sp>
      <p:pic>
        <p:nvPicPr>
          <p:cNvPr id="4" name="Picture 3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E48F657A-DA7F-1495-D895-59E4D3079C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419535"/>
            <a:ext cx="7358743" cy="42425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1683170" y="2616200"/>
            <a:ext cx="8825660" cy="93218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4000" b="1"/>
            </a:lvl1pPr>
          </a:lstStyle>
          <a:p>
            <a:r>
              <a:t>                   Level 1 DFD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700972-B713-1048-A77C-B99AB81CE14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14E98-BD3E-C948-3CF2-2C91FD983C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83</a:t>
            </a:fld>
            <a:endParaRPr lang="en-US"/>
          </a:p>
        </p:txBody>
      </p:sp>
      <p:pic>
        <p:nvPicPr>
          <p:cNvPr id="4" name="Picture 3" descr="A diagram of a procedure&#10;&#10;Description automatically generated">
            <a:extLst>
              <a:ext uri="{FF2B5EF4-FFF2-40B4-BE49-F238E27FC236}">
                <a16:creationId xmlns:a16="http://schemas.microsoft.com/office/drawing/2014/main" id="{397FA117-9D04-5C86-9AC9-62DAA6CB7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0"/>
            <a:ext cx="7750710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2074043" y="2697284"/>
            <a:ext cx="8825660" cy="93218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200" b="1"/>
            </a:lvl1pPr>
          </a:lstStyle>
          <a:p>
            <a:r>
              <a:t>               Level 2 DFD of Process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DBE2EB-57D0-498F-619B-9A06592077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6D4CB7-E60B-E450-1C94-0220E7DE769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85</a:t>
            </a:fld>
            <a:endParaRPr lang="en-US"/>
          </a:p>
        </p:txBody>
      </p:sp>
      <p:pic>
        <p:nvPicPr>
          <p:cNvPr id="4" name="Picture 3" descr="A diagram of a login registration&#10;&#10;Description automatically generated">
            <a:extLst>
              <a:ext uri="{FF2B5EF4-FFF2-40B4-BE49-F238E27FC236}">
                <a16:creationId xmlns:a16="http://schemas.microsoft.com/office/drawing/2014/main" id="{357140AF-4265-C9BB-06A6-AFF37D2EB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95250"/>
            <a:ext cx="7772400" cy="66675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Title 1"/>
          <p:cNvSpPr txBox="1">
            <a:spLocks noGrp="1"/>
          </p:cNvSpPr>
          <p:nvPr>
            <p:ph type="body" sz="half" idx="1"/>
          </p:nvPr>
        </p:nvSpPr>
        <p:spPr>
          <a:xfrm>
            <a:off x="1683543" y="2697284"/>
            <a:ext cx="8824914" cy="1190626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4000" b="1"/>
            </a:lvl1pPr>
          </a:lstStyle>
          <a:p>
            <a:r>
              <a:t>         Level 2 DFD of Process 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A2E702-C25F-2BBC-484A-1658CF2E1A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8DB312-018A-69F8-B012-FC282598FD3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87</a:t>
            </a:fld>
            <a:endParaRPr lang="en-US"/>
          </a:p>
        </p:txBody>
      </p:sp>
      <p:pic>
        <p:nvPicPr>
          <p:cNvPr id="4" name="Picture 3" descr="A diagram of a medical procedure&#10;&#10;Description automatically generated">
            <a:extLst>
              <a:ext uri="{FF2B5EF4-FFF2-40B4-BE49-F238E27FC236}">
                <a16:creationId xmlns:a16="http://schemas.microsoft.com/office/drawing/2014/main" id="{61297086-F7E0-4BC0-0678-01147CD6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745" y="223837"/>
            <a:ext cx="7500505" cy="64103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05341" y="2753555"/>
            <a:ext cx="8825660" cy="102362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4000" b="1"/>
            </a:lvl1pPr>
          </a:lstStyle>
          <a:p>
            <a:r>
              <a:t>        Level 2 DFD of Process 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6E1A20-3DFE-3DD6-9011-69F081987D4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A67C9C-B199-5B46-69AE-F121DEA0D2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89</a:t>
            </a:fld>
            <a:endParaRPr lang="en-US"/>
          </a:p>
        </p:txBody>
      </p:sp>
      <p:pic>
        <p:nvPicPr>
          <p:cNvPr id="4" name="Picture 3" descr="A diagram of a data flow&#10;&#10;Description automatically generated">
            <a:extLst>
              <a:ext uri="{FF2B5EF4-FFF2-40B4-BE49-F238E27FC236}">
                <a16:creationId xmlns:a16="http://schemas.microsoft.com/office/drawing/2014/main" id="{ADD9BD96-A9A5-2F9A-54D7-076EE7854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217" y="675257"/>
            <a:ext cx="8414068" cy="569436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 Benefits</a:t>
            </a:r>
          </a:p>
        </p:txBody>
      </p:sp>
      <p:sp>
        <p:nvSpPr>
          <p:cNvPr id="431" name="Content Placeholder 6"/>
          <p:cNvSpPr txBox="1">
            <a:spLocks noGrp="1"/>
          </p:cNvSpPr>
          <p:nvPr>
            <p:ph type="body" sz="half" idx="1"/>
          </p:nvPr>
        </p:nvSpPr>
        <p:spPr>
          <a:xfrm>
            <a:off x="1154954" y="2295885"/>
            <a:ext cx="9882093" cy="4139597"/>
          </a:xfrm>
          <a:prstGeom prst="rect">
            <a:avLst/>
          </a:prstGeom>
        </p:spPr>
        <p:txBody>
          <a:bodyPr/>
          <a:lstStyle/>
          <a:p>
            <a:pPr marL="342900" indent="-342900">
              <a:defRPr sz="2400"/>
            </a:pPr>
            <a:r>
              <a:rPr dirty="0"/>
              <a:t> It streamlines the appointment process, reducing waiting times for patients and optimizing the schedule for Doctors.</a:t>
            </a:r>
          </a:p>
          <a:p>
            <a:pPr marL="342900" indent="-342900">
              <a:defRPr sz="2400"/>
            </a:pPr>
            <a:r>
              <a:rPr dirty="0"/>
              <a:t>Patients can conveniently book appointments at their preferred times, check doctor availability, and receive notification.</a:t>
            </a:r>
          </a:p>
          <a:p>
            <a:pPr marL="342900" indent="-342900">
              <a:defRPr sz="2400"/>
            </a:pPr>
            <a:r>
              <a:rPr dirty="0"/>
              <a:t> Patients can access the system through various platforms (online, mobile apps, phone), making it easier to book appointments regardless of location or time.</a:t>
            </a:r>
          </a:p>
          <a:p>
            <a:pPr marL="342900" indent="-342900">
              <a:defRPr sz="2400"/>
            </a:pPr>
            <a:r>
              <a:rPr lang="en-US" dirty="0"/>
              <a:t>Patient can easily take appointment through online , don’t need to wait for long time</a:t>
            </a:r>
            <a:r>
              <a:rPr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1F070-F5AC-AF08-276B-06BA137A30D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2224098" y="2716041"/>
            <a:ext cx="8825660" cy="93218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 typeface="Wingdings 3"/>
              <a:buNone/>
              <a:defRPr sz="3200" b="1"/>
            </a:lvl1pPr>
          </a:lstStyle>
          <a:p>
            <a:r>
              <a:t>               Level 2 DFD of Process 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3C722B-53DB-F5F0-8963-4A4533B4762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12F8D8-7B58-6F36-8FC9-86958298BEE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91</a:t>
            </a:fld>
            <a:endParaRPr lang="en-US"/>
          </a:p>
        </p:txBody>
      </p:sp>
      <p:pic>
        <p:nvPicPr>
          <p:cNvPr id="4" name="Picture 3" descr="A diagram of a patient procedure&#10;&#10;Description automatically generated">
            <a:extLst>
              <a:ext uri="{FF2B5EF4-FFF2-40B4-BE49-F238E27FC236}">
                <a16:creationId xmlns:a16="http://schemas.microsoft.com/office/drawing/2014/main" id="{C1929AB7-297A-60C4-2D17-9D348C9D1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609" y="400050"/>
            <a:ext cx="7192241" cy="60579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Rectangle 18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3" name="Rectangle 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4" name="Rectangle 22"/>
          <p:cNvSpPr/>
          <p:nvPr/>
        </p:nvSpPr>
        <p:spPr>
          <a:xfrm>
            <a:off x="643465" y="801793"/>
            <a:ext cx="11000239" cy="52482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5" name="Rectangle 24"/>
          <p:cNvSpPr/>
          <p:nvPr/>
        </p:nvSpPr>
        <p:spPr>
          <a:xfrm>
            <a:off x="10437811" y="0"/>
            <a:ext cx="685801" cy="11430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676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65" y="2823824"/>
            <a:ext cx="10035039" cy="120420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3811D8-3E27-5ECA-B04B-C69A36213B0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Limitations</a:t>
            </a:r>
          </a:p>
        </p:txBody>
      </p:sp>
      <p:sp>
        <p:nvSpPr>
          <p:cNvPr id="679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54954" y="2603500"/>
            <a:ext cx="9882093" cy="3416300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Font typeface="Wingdings 3"/>
              <a:buNone/>
              <a:defRPr sz="2400"/>
            </a:pPr>
            <a:r>
              <a:t>Due time constraints, it was very difficult for me to build a perfect system. That’s why there are some limitations of this system.</a:t>
            </a:r>
          </a:p>
          <a:p>
            <a:pPr marL="0" indent="0" algn="just">
              <a:buSzTx/>
              <a:buFont typeface="Wingdings 3"/>
              <a:buNone/>
              <a:defRPr sz="2400"/>
            </a:pPr>
            <a:endParaRPr/>
          </a:p>
          <a:p>
            <a:pPr marL="0" indent="0" algn="just">
              <a:buSzTx/>
              <a:buFont typeface="Wingdings 3"/>
              <a:buNone/>
              <a:defRPr sz="2400"/>
            </a:pPr>
            <a:r>
              <a:t>Ø Platform Compatibility</a:t>
            </a:r>
          </a:p>
          <a:p>
            <a:pPr marL="0" indent="0" algn="just">
              <a:buSzTx/>
              <a:buFont typeface="Wingdings 3"/>
              <a:buNone/>
              <a:defRPr sz="2400"/>
            </a:pPr>
            <a:r>
              <a:t>Ø Limited Integration</a:t>
            </a:r>
          </a:p>
          <a:p>
            <a:pPr marL="0" indent="0" algn="just">
              <a:buSzTx/>
              <a:buFont typeface="Wingdings 3"/>
              <a:buNone/>
              <a:defRPr sz="2400"/>
            </a:pPr>
            <a:r>
              <a:t>Ø Password cannot be recovered through email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F7205B-8D8A-16D0-CEA9-B8406F0EC48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Future Plan</a:t>
            </a:r>
          </a:p>
        </p:txBody>
      </p:sp>
      <p:sp>
        <p:nvSpPr>
          <p:cNvPr id="682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15946" y="2453950"/>
            <a:ext cx="9960108" cy="3767263"/>
          </a:xfrm>
          <a:prstGeom prst="rect">
            <a:avLst/>
          </a:prstGeom>
        </p:spPr>
        <p:txBody>
          <a:bodyPr/>
          <a:lstStyle/>
          <a:p>
            <a:pPr marL="0" indent="0" algn="just">
              <a:buSzTx/>
              <a:buFont typeface="Wingdings 3"/>
              <a:buNone/>
              <a:defRPr sz="2400"/>
            </a:pPr>
            <a:r>
              <a:rPr dirty="0"/>
              <a:t>If I am given a chance to work further with this project, I have plans made to make the system more efficient for the users. The followings are the future plan for the System.</a:t>
            </a:r>
          </a:p>
          <a:p>
            <a:pPr marL="0" indent="0" algn="just">
              <a:buSzTx/>
              <a:buFont typeface="Wingdings 3"/>
              <a:buNone/>
              <a:defRPr sz="2400"/>
            </a:pPr>
            <a:endParaRPr dirty="0"/>
          </a:p>
          <a:p>
            <a:pPr algn="just">
              <a:buChar char="❑"/>
              <a:defRPr sz="2400"/>
            </a:pPr>
            <a:r>
              <a:rPr dirty="0"/>
              <a:t> Payment can be added</a:t>
            </a:r>
          </a:p>
          <a:p>
            <a:pPr algn="just">
              <a:buChar char="❑"/>
              <a:defRPr sz="2400"/>
            </a:pPr>
            <a:r>
              <a:rPr lang="en-US" dirty="0"/>
              <a:t>Doctor Rejection option with message</a:t>
            </a:r>
            <a:r>
              <a:rPr dirty="0"/>
              <a:t>.</a:t>
            </a:r>
          </a:p>
          <a:p>
            <a:pPr algn="just">
              <a:buChar char="❑"/>
              <a:defRPr sz="2400"/>
            </a:pPr>
            <a:r>
              <a:rPr dirty="0"/>
              <a:t>Admin can download all report.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DCA025-07C7-C221-7FAC-B0B2706BF61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>
              <a:defRPr b="1"/>
            </a:lvl1pPr>
          </a:lstStyle>
          <a:p>
            <a:r>
              <a:t>Conclusion</a:t>
            </a:r>
          </a:p>
        </p:txBody>
      </p:sp>
      <p:sp>
        <p:nvSpPr>
          <p:cNvPr id="685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122373" y="2444879"/>
            <a:ext cx="10108037" cy="4030565"/>
          </a:xfrm>
          <a:prstGeom prst="rect">
            <a:avLst/>
          </a:prstGeom>
        </p:spPr>
        <p:txBody>
          <a:bodyPr/>
          <a:lstStyle/>
          <a:p>
            <a:pPr marL="228600" indent="-228600" algn="just" defTabSz="434340">
              <a:spcBef>
                <a:spcPts val="900"/>
              </a:spcBef>
              <a:buClrTx/>
              <a:buSzPct val="100000"/>
              <a:buChar char="•"/>
              <a:defRPr sz="2280"/>
            </a:pPr>
            <a:r>
              <a:t>A doctor appointment management system is a pivotal tool in modern healthcare.</a:t>
            </a:r>
          </a:p>
          <a:p>
            <a:pPr marL="228600" indent="-228600" algn="just" defTabSz="434340">
              <a:spcBef>
                <a:spcPts val="900"/>
              </a:spcBef>
              <a:buClrTx/>
              <a:buSzPct val="100000"/>
              <a:buChar char="•"/>
              <a:defRPr sz="2280"/>
            </a:pPr>
            <a:r>
              <a:t>It optimises workflows revolutionising the way patients access care and doctors manage their schedules.</a:t>
            </a:r>
          </a:p>
          <a:p>
            <a:pPr marL="228600" indent="-228600" algn="just" defTabSz="434340">
              <a:spcBef>
                <a:spcPts val="900"/>
              </a:spcBef>
              <a:buClrTx/>
              <a:buSzPct val="100000"/>
              <a:buChar char="•"/>
              <a:defRPr sz="2280"/>
            </a:pPr>
            <a:r>
              <a:t>Reduces administrative burdens, enhances patient satisfaction, and leads to more efficient and effective healthcare delivery. </a:t>
            </a:r>
          </a:p>
          <a:p>
            <a:pPr marL="228600" indent="-228600" algn="just" defTabSz="434340">
              <a:spcBef>
                <a:spcPts val="900"/>
              </a:spcBef>
              <a:buClrTx/>
              <a:buSzPct val="100000"/>
              <a:buChar char="•"/>
              <a:defRPr sz="2280"/>
            </a:pPr>
            <a:r>
              <a:t>Its integration fosters a seamless experience for both patients and healthcare providers, </a:t>
            </a:r>
          </a:p>
          <a:p>
            <a:pPr marL="228600" indent="-228600" algn="just" defTabSz="434340">
              <a:spcBef>
                <a:spcPts val="900"/>
              </a:spcBef>
              <a:buClrTx/>
              <a:buSzPct val="100000"/>
              <a:buChar char="•"/>
              <a:defRPr sz="2280"/>
            </a:pPr>
            <a:r>
              <a:t>Improving overall quality of care while maximising resource utilisation.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C3CAA8-4638-9673-05CF-47DA8B03E78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Content Placeholder 2"/>
          <p:cNvSpPr txBox="1"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914400">
              <a:spcBef>
                <a:spcPts val="0"/>
              </a:spcBef>
              <a:buSzTx/>
              <a:buFont typeface="Wingdings 3"/>
              <a:buNone/>
              <a:defRPr sz="5400" b="1" cap="all">
                <a:gradFill flip="none" rotWithShape="1">
                  <a:gsLst>
                    <a:gs pos="0">
                      <a:srgbClr val="6087D4"/>
                    </a:gs>
                    <a:gs pos="49000">
                      <a:srgbClr val="316AC9"/>
                    </a:gs>
                    <a:gs pos="50000">
                      <a:srgbClr val="005CAF"/>
                    </a:gs>
                    <a:gs pos="92000">
                      <a:srgbClr val="00529B"/>
                    </a:gs>
                    <a:gs pos="100000">
                      <a:srgbClr val="00509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Calibri"/>
              </a:defRPr>
            </a:pPr>
            <a:r>
              <a:t>Thank YOU!!!</a:t>
            </a:r>
          </a:p>
          <a:p>
            <a:pPr marL="0" indent="0" algn="ctr" defTabSz="914400">
              <a:spcBef>
                <a:spcPts val="0"/>
              </a:spcBef>
              <a:buSzTx/>
              <a:buFont typeface="Wingdings 3"/>
              <a:buNone/>
              <a:defRPr sz="5400" b="1" cap="all">
                <a:gradFill flip="none" rotWithShape="1">
                  <a:gsLst>
                    <a:gs pos="0">
                      <a:srgbClr val="6087D4"/>
                    </a:gs>
                    <a:gs pos="49000">
                      <a:srgbClr val="316AC9"/>
                    </a:gs>
                    <a:gs pos="50000">
                      <a:srgbClr val="005CAF"/>
                    </a:gs>
                    <a:gs pos="92000">
                      <a:srgbClr val="00529B"/>
                    </a:gs>
                    <a:gs pos="100000">
                      <a:srgbClr val="00509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  <a:p>
            <a:pPr marL="0" indent="0" algn="ctr" defTabSz="914400">
              <a:spcBef>
                <a:spcPts val="0"/>
              </a:spcBef>
              <a:buSzTx/>
              <a:buFont typeface="Wingdings 3"/>
              <a:buNone/>
              <a:defRPr sz="5400" b="1" cap="all">
                <a:gradFill flip="none" rotWithShape="1">
                  <a:gsLst>
                    <a:gs pos="0">
                      <a:srgbClr val="6087D4"/>
                    </a:gs>
                    <a:gs pos="49000">
                      <a:srgbClr val="316AC9"/>
                    </a:gs>
                    <a:gs pos="50000">
                      <a:srgbClr val="005CAF"/>
                    </a:gs>
                    <a:gs pos="92000">
                      <a:srgbClr val="00529B"/>
                    </a:gs>
                    <a:gs pos="100000">
                      <a:srgbClr val="005099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  <a:sym typeface="Calibri"/>
              </a:defRPr>
            </a:pPr>
            <a:r>
              <a:t>Any 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79612-C4BC-0976-A521-48AE025C4BD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 Boardroom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0000FF"/>
      </a:hlink>
      <a:folHlink>
        <a:srgbClr val="FF00FF"/>
      </a:folHlink>
    </a:clrScheme>
    <a:fontScheme name="Ion Boardroom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rnd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4949</Words>
  <Application>Microsoft Office PowerPoint</Application>
  <PresentationFormat>Widescreen</PresentationFormat>
  <Paragraphs>1113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2" baseType="lpstr">
      <vt:lpstr>Arial</vt:lpstr>
      <vt:lpstr>Calibri</vt:lpstr>
      <vt:lpstr>Century Gothic</vt:lpstr>
      <vt:lpstr>Times New Roman</vt:lpstr>
      <vt:lpstr>Wingdings 3</vt:lpstr>
      <vt:lpstr>Ion Boardroom</vt:lpstr>
      <vt:lpstr>PowerPoint Presentation</vt:lpstr>
      <vt:lpstr>PowerPoint Presentation</vt:lpstr>
      <vt:lpstr>Topics to be covered</vt:lpstr>
      <vt:lpstr>       ABOUT ORGANIZATION</vt:lpstr>
      <vt:lpstr>       Organization</vt:lpstr>
      <vt:lpstr>Organization Overview</vt:lpstr>
      <vt:lpstr>Project overview</vt:lpstr>
      <vt:lpstr>Introduction</vt:lpstr>
      <vt:lpstr>System Benefits</vt:lpstr>
      <vt:lpstr>Process Model</vt:lpstr>
      <vt:lpstr>Incremental Process Model</vt:lpstr>
      <vt:lpstr>Incremental Process Model Cont…</vt:lpstr>
      <vt:lpstr>PowerPoint Presentation</vt:lpstr>
      <vt:lpstr>Requirements</vt:lpstr>
      <vt:lpstr>Requirements Contd…</vt:lpstr>
      <vt:lpstr>Requirements Contd…</vt:lpstr>
      <vt:lpstr>Requirements Contd…</vt:lpstr>
      <vt:lpstr>Requirements Contd…</vt:lpstr>
      <vt:lpstr>Requirements Contd…</vt:lpstr>
      <vt:lpstr>Requirements Contd…</vt:lpstr>
      <vt:lpstr>Requirements Cont…</vt:lpstr>
      <vt:lpstr>Requirements Contd…</vt:lpstr>
      <vt:lpstr>Requirements Contd…</vt:lpstr>
      <vt:lpstr>Requirements Contd…</vt:lpstr>
      <vt:lpstr>Requirements Cont…</vt:lpstr>
      <vt:lpstr>Requirements Cont…</vt:lpstr>
      <vt:lpstr>Requirements Cont…</vt:lpstr>
      <vt:lpstr>Non-Functional Requirements</vt:lpstr>
      <vt:lpstr>             Use Case Diagram</vt:lpstr>
      <vt:lpstr>PowerPoint Presentation</vt:lpstr>
      <vt:lpstr>              SYSTEM PLANNING</vt:lpstr>
      <vt:lpstr>Function Point Estimation (function description)….</vt:lpstr>
      <vt:lpstr>Function Point Estimation (function description)….</vt:lpstr>
      <vt:lpstr>Function Point Estimation (function description)….</vt:lpstr>
      <vt:lpstr>Function Point Estimation (function description)….</vt:lpstr>
      <vt:lpstr>Function Point Estimation (function description)….</vt:lpstr>
      <vt:lpstr>Function Point Estimation (Identifying  Complexity (TF))</vt:lpstr>
      <vt:lpstr>Function Point Estimation (Identifying  Complexity (TF))</vt:lpstr>
      <vt:lpstr>Function Point Estimation (Identifying  Complexity (TF))</vt:lpstr>
      <vt:lpstr>Function Point Estimation (Identifying  Complexity (TF))</vt:lpstr>
      <vt:lpstr>Function Point Estimation (Identifying  Complexity (TF))</vt:lpstr>
      <vt:lpstr>Function Point Estimation (Identifying  Complexity (DF))</vt:lpstr>
      <vt:lpstr>PowerPoint Presentation</vt:lpstr>
      <vt:lpstr>Function Point Estimation Cont… Unadjusted Function Point Contribution (TF)</vt:lpstr>
      <vt:lpstr>Function Point Estimation Cont… Unadjusted Function Point Contribution (TF)</vt:lpstr>
      <vt:lpstr>Function Point Estimation Cont… Unadjusted Function Point Contribution (TF)</vt:lpstr>
      <vt:lpstr>Function Point Estimation Cont…  Unadjusted Function Point Contribution (DF)</vt:lpstr>
      <vt:lpstr>Function Point Estimation Cont… Performance and Environmental Impact</vt:lpstr>
      <vt:lpstr>Function Point Estimation Cont… Performance and Environmental Impact</vt:lpstr>
      <vt:lpstr>Function Point Estimation Cont…</vt:lpstr>
      <vt:lpstr>Function Point Estimation Cont…</vt:lpstr>
      <vt:lpstr>Project Scheduling Chart</vt:lpstr>
      <vt:lpstr>Cost Estimation</vt:lpstr>
      <vt:lpstr>Personnel Cost</vt:lpstr>
      <vt:lpstr>Personnel Cost</vt:lpstr>
      <vt:lpstr>Hardware Cost</vt:lpstr>
      <vt:lpstr> Software Cost</vt:lpstr>
      <vt:lpstr>Final Cost</vt:lpstr>
      <vt:lpstr>PowerPoint Presentation</vt:lpstr>
      <vt:lpstr>The RMMM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Context level DFD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Limitations</vt:lpstr>
      <vt:lpstr>Future Plan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juthy akther</cp:lastModifiedBy>
  <cp:revision>2</cp:revision>
  <dcterms:modified xsi:type="dcterms:W3CDTF">2024-01-08T15:11:19Z</dcterms:modified>
</cp:coreProperties>
</file>